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61" r:id="rId5"/>
    <p:sldId id="334" r:id="rId6"/>
    <p:sldId id="335"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1" r:id="rId56"/>
    <p:sldId id="312" r:id="rId57"/>
    <p:sldId id="314" r:id="rId58"/>
    <p:sldId id="317" r:id="rId59"/>
    <p:sldId id="318" r:id="rId60"/>
    <p:sldId id="319" r:id="rId61"/>
    <p:sldId id="320" r:id="rId62"/>
    <p:sldId id="321" r:id="rId63"/>
    <p:sldId id="322" r:id="rId64"/>
    <p:sldId id="323" r:id="rId65"/>
    <p:sldId id="324" r:id="rId66"/>
    <p:sldId id="325" r:id="rId67"/>
    <p:sldId id="326" r:id="rId68"/>
  </p:sldIdLst>
  <p:sldSz cx="12166600" cy="6858000"/>
  <p:notesSz cx="6858000" cy="9144000"/>
  <p:custDataLst>
    <p:tags r:id="rId7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showGuides="1">
      <p:cViewPr varScale="1">
        <p:scale>
          <a:sx n="74" d="100"/>
          <a:sy n="74" d="100"/>
        </p:scale>
        <p:origin x="-1092" y="-90"/>
      </p:cViewPr>
      <p:guideLst>
        <p:guide orient="horz" pos="2160"/>
        <p:guide pos="2886"/>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2" Type="http://schemas.openxmlformats.org/officeDocument/2006/relationships/tags" Target="tags/tag37.xml"/><Relationship Id="rId71" Type="http://schemas.openxmlformats.org/officeDocument/2006/relationships/tableStyles" Target="tableStyles.xml"/><Relationship Id="rId70" Type="http://schemas.openxmlformats.org/officeDocument/2006/relationships/viewProps" Target="viewProps.xml"/><Relationship Id="rId7" Type="http://schemas.openxmlformats.org/officeDocument/2006/relationships/slide" Target="slides/slide4.xml"/><Relationship Id="rId69" Type="http://schemas.openxmlformats.org/officeDocument/2006/relationships/presProps" Target="presProps.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fld>
            <a:endParaRPr lang="cs-C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1</a:t>
            </a:r>
            <a:endParaRPr lang="en-US" sz="9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图片与标题">
    <p:spTree>
      <p:nvGrpSpPr>
        <p:cNvPr id="1" name=""/>
        <p:cNvGrpSpPr/>
        <p:nvPr/>
      </p:nvGrpSpPr>
      <p:grpSpPr>
        <a:xfrm>
          <a:off x="0" y="0"/>
          <a:ext cx="0" cy="0"/>
          <a:chOff x="0" y="0"/>
          <a:chExt cx="0" cy="0"/>
        </a:xfrm>
      </p:grpSpPr>
      <p:cxnSp>
        <p:nvCxnSpPr>
          <p:cNvPr id="8" name="直接连接符 7"/>
          <p:cNvCxnSpPr/>
          <p:nvPr userDrawn="1"/>
        </p:nvCxnSpPr>
        <p:spPr>
          <a:xfrm>
            <a:off x="982711" y="1412776"/>
            <a:ext cx="1017855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586400" y="654444"/>
            <a:ext cx="5748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12" name="组合 11"/>
          <p:cNvGrpSpPr/>
          <p:nvPr userDrawn="1"/>
        </p:nvGrpSpPr>
        <p:grpSpPr>
          <a:xfrm>
            <a:off x="8861809" y="654969"/>
            <a:ext cx="5748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15" name="组合 14"/>
          <p:cNvGrpSpPr/>
          <p:nvPr userDrawn="1"/>
        </p:nvGrpSpPr>
        <p:grpSpPr>
          <a:xfrm>
            <a:off x="9724104" y="654444"/>
            <a:ext cx="575909"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18" name="组合 17"/>
          <p:cNvGrpSpPr/>
          <p:nvPr userDrawn="1"/>
        </p:nvGrpSpPr>
        <p:grpSpPr>
          <a:xfrm>
            <a:off x="7137218" y="654444"/>
            <a:ext cx="575909"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21" name="组合 20"/>
          <p:cNvGrpSpPr/>
          <p:nvPr userDrawn="1"/>
        </p:nvGrpSpPr>
        <p:grpSpPr>
          <a:xfrm>
            <a:off x="7999513" y="654444"/>
            <a:ext cx="575909"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pic>
        <p:nvPicPr>
          <p:cNvPr id="3" name="图片 2" descr="河南工院标志--蓝色"/>
          <p:cNvPicPr>
            <a:picLocks noChangeAspect="1"/>
          </p:cNvPicPr>
          <p:nvPr userDrawn="1"/>
        </p:nvPicPr>
        <p:blipFill>
          <a:blip r:embed="rId2"/>
          <a:stretch>
            <a:fillRect/>
          </a:stretch>
        </p:blipFill>
        <p:spPr>
          <a:xfrm>
            <a:off x="9089380" y="6220290"/>
            <a:ext cx="2979938" cy="59168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6" Type="http://schemas.openxmlformats.org/officeDocument/2006/relationships/notesSlide" Target="../notesSlides/notesSlide3.xml"/><Relationship Id="rId25" Type="http://schemas.openxmlformats.org/officeDocument/2006/relationships/slideLayout" Target="../slideLayouts/slideLayout12.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4" Type="http://schemas.openxmlformats.org/officeDocument/2006/relationships/notesSlide" Target="../notesSlides/notesSlide4.xml"/><Relationship Id="rId13" Type="http://schemas.openxmlformats.org/officeDocument/2006/relationships/slideLayout" Target="../slideLayouts/slideLayout12.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tags" Target="../tags/tag2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60.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1.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sp>
        <p:nvSpPr>
          <p:cNvPr id="100008" name="AutoShape 2"/>
          <p:cNvSpPr/>
          <p:nvPr/>
        </p:nvSpPr>
        <p:spPr>
          <a:xfrm flipH="1" flipV="1">
            <a:off x="-767029" y="-29126"/>
            <a:ext cx="3825848" cy="1804442"/>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sp>
        <p:nvSpPr>
          <p:cNvPr id="100009" name="AutoShape 3"/>
          <p:cNvSpPr/>
          <p:nvPr/>
        </p:nvSpPr>
        <p:spPr>
          <a:xfrm flipH="1" flipV="1">
            <a:off x="1413539" y="0"/>
            <a:ext cx="3825848" cy="1804442"/>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sp>
        <p:nvSpPr>
          <p:cNvPr id="100010" name="AutoShape 4"/>
          <p:cNvSpPr/>
          <p:nvPr/>
        </p:nvSpPr>
        <p:spPr>
          <a:xfrm>
            <a:off x="6085438" y="4298493"/>
            <a:ext cx="5426766" cy="2559507"/>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sp>
        <p:nvSpPr>
          <p:cNvPr id="100011" name="AutoShape 5"/>
          <p:cNvSpPr/>
          <p:nvPr/>
        </p:nvSpPr>
        <p:spPr>
          <a:xfrm>
            <a:off x="7741543" y="3609725"/>
            <a:ext cx="6887119" cy="3248275"/>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grpSp>
        <p:nvGrpSpPr>
          <p:cNvPr id="100041" name="Group 6"/>
          <p:cNvGrpSpPr/>
          <p:nvPr/>
        </p:nvGrpSpPr>
        <p:grpSpPr>
          <a:xfrm rot="0">
            <a:off x="2308765" y="3693700"/>
            <a:ext cx="7551046" cy="105537"/>
            <a:chOff x="2308765" y="3693700"/>
            <a:chExt cx="7551046" cy="105537"/>
          </a:xfrm>
        </p:grpSpPr>
        <p:cxnSp>
          <p:nvCxnSpPr>
            <p:cNvPr id="7" name="Connector 7"/>
            <p:cNvCxnSpPr/>
            <p:nvPr/>
          </p:nvCxnSpPr>
          <p:spPr>
            <a:xfrm>
              <a:off x="2576417" y="3746418"/>
              <a:ext cx="7283394" cy="0"/>
            </a:xfrm>
            <a:prstGeom prst="line">
              <a:avLst/>
            </a:prstGeom>
            <a:ln w="28575">
              <a:solidFill>
                <a:srgbClr val="3F3F3F">
                  <a:alpha val="100000"/>
                </a:srgbClr>
              </a:solidFill>
              <a:prstDash val="solid"/>
              <a:headEnd type="none"/>
              <a:tailEnd type="none"/>
            </a:ln>
          </p:spPr>
        </p:cxnSp>
        <p:sp>
          <p:nvSpPr>
            <p:cNvPr id="100045" name="AutoShape 8"/>
            <p:cNvSpPr/>
            <p:nvPr/>
          </p:nvSpPr>
          <p:spPr>
            <a:xfrm>
              <a:off x="2308765" y="3693700"/>
              <a:ext cx="105537" cy="105537"/>
            </a:xfrm>
            <a:prstGeom prst="ellipse">
              <a:avLst/>
            </a:prstGeom>
            <a:solidFill>
              <a:srgbClr val="3F3F3F">
                <a:alpha val="100000"/>
              </a:srgbClr>
            </a:solidFill>
            <a:ln w="25400">
              <a:solidFill>
                <a:schemeClr val="dk1">
                  <a:alpha val="100000"/>
                  <a:lumMod val="75000"/>
                  <a:lumMod val="25000"/>
                </a:schemeClr>
              </a:solidFill>
              <a:prstDash val="solid"/>
            </a:ln>
          </p:spPr>
          <p:txBody>
            <a:bodyPr vert="horz" wrap="square" lIns="91440" tIns="45720" rIns="91440" bIns="45720" rtlCol="0" anchor="ctr" anchorCtr="0">
              <a:noAutofit/>
            </a:bodyPr>
            <a:lstStyle/>
            <a:p>
              <a:pPr algn="ctr">
                <a:defRPr/>
              </a:pPr>
              <a:endParaRPr lang="en-US" sz="1100"/>
            </a:p>
          </p:txBody>
        </p:sp>
      </p:grpSp>
      <p:sp>
        <p:nvSpPr>
          <p:cNvPr id="100002" name="AutoShape 9"/>
          <p:cNvSpPr/>
          <p:nvPr/>
        </p:nvSpPr>
        <p:spPr>
          <a:xfrm>
            <a:off x="9998623" y="3693670"/>
            <a:ext cx="105497" cy="105497"/>
          </a:xfrm>
          <a:prstGeom prst="ellipse">
            <a:avLst/>
          </a:prstGeom>
          <a:solidFill>
            <a:srgbClr val="3F3F3F">
              <a:alpha val="100000"/>
            </a:srgbClr>
          </a:solidFill>
          <a:ln w="25400">
            <a:solidFill>
              <a:schemeClr val="dk1">
                <a:alpha val="100000"/>
                <a:lumMod val="75000"/>
                <a:lumMod val="25000"/>
              </a:schemeClr>
            </a:solidFill>
            <a:prstDash val="solid"/>
          </a:ln>
        </p:spPr>
        <p:txBody>
          <a:bodyPr vert="horz" wrap="square" lIns="91440" tIns="45720" rIns="91440" bIns="45720" rtlCol="0" anchor="ctr" anchorCtr="0">
            <a:noAutofit/>
          </a:bodyPr>
          <a:lstStyle/>
          <a:p>
            <a:pPr algn="ctr">
              <a:defRPr/>
            </a:pPr>
            <a:endParaRPr lang="en-US" sz="1100"/>
          </a:p>
        </p:txBody>
      </p:sp>
      <p:pic>
        <p:nvPicPr>
          <p:cNvPr id="100003" name="Picture 10"/>
          <p:cNvPicPr>
            <a:picLocks noChangeAspect="1"/>
          </p:cNvPicPr>
          <p:nvPr/>
        </p:nvPicPr>
        <p:blipFill>
          <a:blip r:embed="rId1"/>
          <a:srcRect/>
          <a:stretch>
            <a:fillRect/>
          </a:stretch>
        </p:blipFill>
        <p:spPr>
          <a:xfrm>
            <a:off x="46990" y="0"/>
            <a:ext cx="5266690" cy="1043305"/>
          </a:xfrm>
          <a:prstGeom prst="rect">
            <a:avLst/>
          </a:prstGeom>
        </p:spPr>
      </p:pic>
      <p:sp>
        <p:nvSpPr>
          <p:cNvPr id="200008" name="TextBox 11"/>
          <p:cNvSpPr txBox="1"/>
          <p:nvPr/>
        </p:nvSpPr>
        <p:spPr>
          <a:xfrm>
            <a:off x="2504662" y="2534497"/>
            <a:ext cx="7406544" cy="783590"/>
          </a:xfrm>
          <a:prstGeom prst="rect">
            <a:avLst/>
          </a:prstGeom>
          <a:noFill/>
        </p:spPr>
        <p:txBody>
          <a:bodyPr vert="horz" wrap="square" lIns="91440" tIns="45720" rIns="91440" bIns="45720" rtlCol="0" anchor="t" anchorCtr="0">
            <a:normAutofit/>
          </a:bodyPr>
          <a:lstStyle/>
          <a:p>
            <a:pPr algn="ctr">
              <a:lnSpc>
                <a:spcPct val="100000"/>
              </a:lnSpc>
            </a:pPr>
            <a:r>
              <a:rPr lang="en-US" sz="4200">
                <a:solidFill>
                  <a:srgbClr val="1369B2">
                    <a:alpha val="100000"/>
                  </a:srgbClr>
                </a:solidFill>
                <a:latin typeface="微软雅黑" panose="020B0503020204020204" charset="-122"/>
                <a:ea typeface="微软雅黑" panose="020B0503020204020204" charset="-122"/>
                <a:cs typeface="微软雅黑" panose="020B0503020204020204" charset="-122"/>
              </a:rPr>
              <a:t>第十章 数据库优化</a:t>
            </a:r>
            <a:endParaRPr lang="en-US" sz="420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84325"/>
            <a:ext cx="10119360" cy="3602355"/>
          </a:xfrm>
          <a:prstGeom prst="rect">
            <a:avLst/>
          </a:prstGeom>
        </p:spPr>
        <p:txBody>
          <a:bodyPr vert="horz" wrap="square" lIns="123825" tIns="123825" rIns="57150" bIns="123825" rtlCol="0" anchor="t" anchorCtr="0">
            <a:norm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3-Memory</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mysql版的内存数据库。运行前将数据加载到内存，那必定是极快的了。但好像极少听说它，为啥大家不用它而抢着用Redis呢？估计是它有比较多的限制，比如不支持变长字段，都是定长字段；对表的大小也有要求，不能建立太大的表。突然断电数据就会消失，可靠性不如redis；速度不够redis快；使用比redis复杂；等等。</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存储引擎的选择</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InnoDB存储引擎</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24965"/>
            <a:ext cx="9940290" cy="3909060"/>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InnoDB 是 MySQL 存储引擎，自 3.23.34a 版本起集成，后成默认引擎，首推外键约束，事务处理能力突出。</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自增列：支持 AUTO_INCREMENT，自增列为主键，插入时无值、值为 0/NULL 则自动增长赋值，值未出现过可直接插。</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外键：支持 FOREIGN KEY，子表外键关联父表主键，操作父表时子表需按参照完整性规则同步变更。</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存储：表结构存 .frm 文件，数据和索引存于由 innodb_data_home_dir 与 innodb_data_file_path 定义的表空间。</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优缺：优势是事务、崩溃修复及并发控制佳；缺点是读写效率低，占用空间大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MyISAM存储引擎</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11225" y="1493520"/>
            <a:ext cx="9940290" cy="4106545"/>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MyISAM是MySQL中常见的存储引擎，曾经是MySQL的默认存储引擎。MyISAM是基于ISAM引擎发展起来的，增加了许多有用的扩展。</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MyISAM的表存储成3个文件。文件的名字与表名相同。拓展名为frm、MYD、MYI。其实，frm文件存储表的结构；MYD文件存储数据，是MYData的缩写；MYI文件存储索引，是MYIndex的缩写。</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基于MyISAM存储引擎的表支持3种不同的存储格式。包括静态型、动态型和压缩型。其中，静态型是MyISAM的默认存储格式，它的字段是固定长度的；动态型包含变长字段，记录的长度不是固定的；压缩型需要用到myisampack工具，占用的磁盘空间较小。</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MyISAM的优势在于占用空间小，处理速度快。缺点是不支持事务的完整性和并发性。</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rot="0">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rot="0">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rot="0">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rot="0">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rot="0">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rot="0">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275" b="1">
                <a:solidFill>
                  <a:srgbClr val="595959">
                    <a:alpha val="100000"/>
                  </a:srgbClr>
                </a:solidFill>
                <a:latin typeface="微软雅黑" panose="020B0503020204020204" charset="-122"/>
                <a:ea typeface="微软雅黑" panose="020B0503020204020204" charset="-122"/>
                <a:cs typeface="微软雅黑" panose="020B0503020204020204" charset="-122"/>
              </a:rPr>
              <a:t>MySQL配置文件</a:t>
            </a:r>
            <a:endParaRPr lang="en-US" sz="4275"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626870" y="2809240"/>
            <a:ext cx="1734820" cy="1106805"/>
          </a:xfrm>
          <a:prstGeom prst="rect">
            <a:avLst/>
          </a:prstGeom>
          <a:noFill/>
        </p:spPr>
        <p:txBody>
          <a:bodyPr vert="horz" wrap="square" lIns="91440" tIns="45720" rIns="91440" bIns="45720" rtlCol="0" anchor="t" anchorCtr="0">
            <a:normAutofit fontScale="80000"/>
          </a:bodyPr>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10.2</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配置区段</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94180"/>
            <a:ext cx="10404475" cy="4243070"/>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如果用户进行了任何修改，将需要确保MySQL启动脚本(即/etc/rc.d/init.d/mysqld)中的命令一致。</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在这个配置段之内，将会看到与MySQL守护进程相关的命令。</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datadir=/var/lib/mysql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MySQL服务器把数据库存储在由datadir变量所定义的目录中。</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Socket=/var/lib/mysql/mysql.sock</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MySQL套接字把数据库程序局部的或通过网络连接到MySQL客户。</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配置区段</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12900"/>
            <a:ext cx="10271760" cy="4779010"/>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[mysql.server]</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在这个配置段之内，将会看到MySQL服务器守护进程有关的命令。这个配置段的较早期版本被命名为[mysql_server]。如果使用MySQL4.X或MySQL4.X以上版本，将必须把这个配置段标题改成[mysql_server]。</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user=mysql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与MySQL服务相关联的标准用户名是mysql。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basedir=/var/lib</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这表示MySQL数据库的顶级目录。</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配置区段</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497330"/>
            <a:ext cx="10344150" cy="4835525"/>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[safe_mysqld]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这个配置段包含MySQL启动脚本所引用的命令。如果使用MySQL4.X或4.X以上版本，必须把这个配置段改成[mysqld_safe]。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err-log=/var/log/mysqld.log</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这是MySQL所关联的错误被发送到的这个文件。如果使用MySQL4.X或4.X以上版本，必须使用log-error指令替换这条命令。</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pid-file=/var/run/mysqld/mysqld.pid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最后，pid-file指令定义MySQL服务器在运作期间的进程标识符(PID)。如果MySQL服务器当前没有运行，这个文件应该不存在。</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957705"/>
            <a:ext cx="10130155" cy="3011805"/>
          </a:xfrm>
          <a:prstGeom prst="rect">
            <a:avLst/>
          </a:prstGeom>
        </p:spPr>
        <p:txBody>
          <a:bodyPr vert="horz" wrap="square" lIns="66008" tIns="33052" rIns="66008" bIns="33052" rtlCol="0" anchor="t" anchorCtr="0">
            <a:norm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MySQL的基本配置可以按照以下步骤进行：
1-找到MySQL安装目录下的my.ini文件（Windows系统通常在C:Program FilesMySQLMySQL Server 8.0my.ini）。
2-打开my.ini文件，在文件中找到[mysqld]部分。</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基本配置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基本配置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25270"/>
            <a:ext cx="9943465" cy="4255770"/>
          </a:xfrm>
          <a:prstGeom prst="rect">
            <a:avLst/>
          </a:prstGeom>
          <a:noFill/>
        </p:spPr>
        <p:txBody>
          <a:bodyPr vert="horz" wrap="square" lIns="121920" tIns="60960" rIns="121920" bIns="0" rtlCol="0" anchor="t" anchorCtr="0">
            <a:normAutofit fontScale="90000" lnSpcReduction="2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3-在[mysqld]部分下面添加以下行：</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max_connections=500</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sort_buffer_size=16K</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read_buffer_size=16K</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read_rnd_buffer_size=8K</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query_cache_size=8M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query_cache_limit=2M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tmp_table_size=8M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max_heap_table_size=8M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key_buffer_size=16K</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group_concat_max_len=1M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基本配置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61465"/>
            <a:ext cx="9943465" cy="4213225"/>
          </a:xfrm>
          <a:prstGeom prst="rect">
            <a:avLst/>
          </a:prstGeom>
          <a:noFill/>
        </p:spPr>
        <p:txBody>
          <a:bodyPr vert="horz" wrap="square" lIns="121920" tIns="60960" rIns="121920" bIns="0" rtlCol="0" anchor="t" anchorCtr="0">
            <a:normAutofit fontScale="90000" lnSpcReduction="2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thread_stack=128K</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thread_cache_size=8</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myisam_sort_buffer_size=16M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myisam_max_sort_file_size=256M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myisam_repair_threads=1</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myisam_use_mmap=0</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join_buffer_size=4M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read_buffer_size=4M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innodb_additional_mem_pool_size=1M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innodb_buffer_pool_size=16M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innodb_data_file_path=ibdata1:10M:autoextend</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学习目标</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11225" y="2681605"/>
            <a:ext cx="9940290" cy="2956560"/>
          </a:xfrm>
          <a:prstGeom prst="rect">
            <a:avLst/>
          </a:prstGeom>
          <a:noFill/>
        </p:spPr>
        <p:txBody>
          <a:bodyPr vert="horz" wrap="square" lIns="121920" tIns="60960" rIns="121920" bIns="0" rtlCol="0" anchor="t" anchorCtr="0">
            <a:spAutoFit/>
          </a:bodyPr>
          <a:lstStyle/>
          <a:p>
            <a:pPr algn="just">
              <a:lnSpc>
                <a:spcPct val="150000"/>
              </a:lnSpc>
            </a:pPr>
            <a:r>
              <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rPr>
              <a:t>了解MySQL中的存储引擎及其特点</a:t>
            </a:r>
            <a:endPar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rPr>
              <a:t>熟悉MySQL的配置文件及其优化方法</a:t>
            </a:r>
            <a:endPar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rPr>
              <a:t>掌握MySQL中的锁机制及其对性能的影响</a:t>
            </a:r>
            <a:endPar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rPr>
              <a:t>了解并掌握分表技术和分区技术的使用</a:t>
            </a:r>
            <a:endPar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rPr>
              <a:t>理解数据碎片的产生及维护方法</a:t>
            </a:r>
            <a:endPar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rPr>
              <a:t>掌握数据库表结构的优化技巧，如合理设计数据类型、规范化与反规范化等</a:t>
            </a:r>
            <a:endPar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rPr>
              <a:t>思政元素：中国的长征系列运载火箭</a:t>
            </a:r>
            <a:endParaRPr lang="en-US" sz="135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350">
                <a:solidFill>
                  <a:srgbClr val="000000">
                    <a:alpha val="100000"/>
                  </a:srgbClr>
                </a:solidFill>
                <a:latin typeface="微软雅黑" panose="020B0503020204020204" charset="-122"/>
                <a:ea typeface="微软雅黑" panose="020B0503020204020204" charset="-122"/>
                <a:cs typeface="微软雅黑" panose="020B0503020204020204" charset="-122"/>
              </a:rPr>
              <a:t>这个项目代表了中国在航天领域的巨大进步，是无数科研人员辛勤工作和无私奉献的成果。通过这个案例，我们可以感受到强烈的爱国情怀和民族自豪感。</a:t>
            </a:r>
            <a:endParaRPr lang="en-US" sz="135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421765"/>
            <a:ext cx="10087610" cy="4697730"/>
          </a:xfrm>
          <a:prstGeom prst="rect">
            <a:avLst/>
          </a:prstGeom>
        </p:spPr>
        <p:txBody>
          <a:bodyPr vert="horz" wrap="square" lIns="66008" tIns="33052" rIns="66008" bIns="33052" rtlCol="0" anchor="t" anchorCtr="0">
            <a:noAutofit/>
          </a:bodyPr>
          <a:lstStyle/>
          <a:p>
            <a:pPr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innodb_file_io_threads=4</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innodb_thread_concurrency=0</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innodb_log_buffer_size=8M</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innodb_log_file_size=48M</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innodb_log_files_in_group=3</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innodb_max_dirty_pages_pct=90</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innodb_lock_wait_timeout=50</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innodbdoublewrite=1</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nnodb抗压榨机制 =ON</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基本配置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26540"/>
            <a:ext cx="10161270" cy="3660140"/>
          </a:xfrm>
          <a:prstGeom prst="rect">
            <a:avLst/>
          </a:prstGeom>
        </p:spPr>
        <p:txBody>
          <a:bodyPr vert="horz" wrap="square" lIns="123825" tIns="123825" rIns="57150" bIns="123825" rtlCol="0" anchor="t" anchorCtr="0">
            <a:no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innodb_support转存 =ON 这些设置可以根据自己的需求进行调整。例如，如果需要处理大量并发连接，可以增加max_connections参数的值。如果需要提高查询性能，可以增加query_cache_size和key_buffer_size参数的值。注意，这些参数的值需要根据您的服务器硬件和应用程序需求进行调整。建议根据实际情况进行调整，并根据需要进行测试和优化。</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3-保存并关闭my.ini文件。</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4-重启MySQL服务，以使配置生效。可以在服务中找到MySQL服务并右键单击它，选择"Start"以启动MySQL服务。</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基本配置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内存和优化配置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6390"/>
            <a:ext cx="10344150" cy="4178300"/>
          </a:xfrm>
          <a:prstGeom prst="rect">
            <a:avLst/>
          </a:prstGeom>
          <a:noFill/>
        </p:spPr>
        <p:txBody>
          <a:bodyPr vert="horz" wrap="square" lIns="121920" tIns="60960" rIns="121920" bIns="0" rtlCol="0" anchor="t" anchorCtr="0">
            <a:normAutofit fontScale="90000" lnSpcReduction="2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在MySQL中，有一些重要的内存和优化配置选项可以帮助提升性能。以下是一些主要的选项：</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1- max_connections</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：这个参数决定了MySQL可以接受的并发连接数上限。如果预计有大量并发连接，可能需要增加此参数的值。</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2- join_buffer_size</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：对于执行全连接的两张表，每张表都被分配一块连接内存。对于没有使用索引的多表复杂连接，需要多块连接内存。增大此参数的值可以加快全连接的速度。</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3-binlog_cache_size</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类似于innodb_log_buffer_size缓存事务日志，binlog_cache_size缓存Binlog，每个线程单独一个，主要对于大事务有较大性能提升。如果设置太大的话，会比较消耗内存资源（Cache本质就是内存），更加需要注意的是：binlog_cache是不是全局的，是按SESSION为单位独享分配的。</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4- innodb_log_buffer_size</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：此参数用于设置InnoDB存储引擎的事务日志缓冲区的大小。它可以帮助提高大事务的性能。</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内存和优化配置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0675"/>
            <a:ext cx="10271125" cy="4184015"/>
          </a:xfrm>
          <a:prstGeom prst="rect">
            <a:avLst/>
          </a:prstGeom>
          <a:noFill/>
        </p:spPr>
        <p:txBody>
          <a:bodyPr vert="horz" wrap="square" lIns="121920" tIns="60960" rIns="121920" bIns="0" rtlCol="0" anchor="t" anchorCtr="0">
            <a:normAutofit fontScale="90000"/>
          </a:bodyPr>
          <a:lstStyle/>
          <a:p>
            <a:pPr indent="457200" algn="just">
              <a:lnSpc>
                <a:spcPct val="150000"/>
              </a:lnSpc>
            </a:pP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5- </a:t>
            </a: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key_buffer_size</a:t>
            </a:r>
            <a:endPar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此参数用于设置用于索引缓存的内存大小。增加此参数的值可以提高索引读写的性能。</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6-</a:t>
            </a: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query_cache_size</a:t>
            </a:r>
            <a:endPar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此参数用于设置查询缓存的大小。增加此参数的值可以提高查询性能，但需要注意可能出现的内存问题。</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7-</a:t>
            </a: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sort_buffer_size</a:t>
            </a:r>
            <a:endPar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此参数用于设置排序操作的缓冲区大小。增加此参数的值可以提高排序性能。</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8- </a:t>
            </a: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tmp_table_size</a:t>
            </a: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 和 </a:t>
            </a: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max_heap_table_size</a:t>
            </a:r>
            <a:endPar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这两个参数用于设置临时表和最大堆表的内存大小。适当增加它们的值可以提高性能，但需要注意不要设置过大，以免消耗过多内存。</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591310"/>
            <a:ext cx="10283190" cy="3378200"/>
          </a:xfrm>
          <a:prstGeom prst="rect">
            <a:avLst/>
          </a:prstGeom>
        </p:spPr>
        <p:txBody>
          <a:bodyPr vert="horz" wrap="square" lIns="66008" tIns="33052" rIns="66008" bIns="33052" rtlCol="0" anchor="t" anchorCtr="0">
            <a:normAutofit/>
          </a:bodyPr>
          <a:lstStyle/>
          <a:p>
            <a:pPr algn="l">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MySQL常用的日志配置包括以下几种：</a:t>
            </a:r>
            <a:endPar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1- 错误日志（Error Log）：记录MySQL服务器运行过程中出现的错误信息，如数据库连接错误、权限问题等。可以通过设置log_error参数指定错误日志的存储位置，以及通过log_warnings参数控制记录警告信息的级别。</a:t>
            </a:r>
            <a:endPar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在MySQL中，错误日志可以通过以下方式进行配置：</a:t>
            </a:r>
            <a:endPar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sym typeface="+mn-ea"/>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61465"/>
            <a:ext cx="9943465" cy="4213225"/>
          </a:xfrm>
          <a:prstGeom prst="rect">
            <a:avLst/>
          </a:prstGeom>
          <a:noFill/>
        </p:spPr>
        <p:txBody>
          <a:bodyPr vert="horz" wrap="square" lIns="121920" tIns="60960" rIns="121920" bIns="0" rtlCol="0" anchor="t" anchorCtr="0">
            <a:normAutofit fontScale="90000" lnSpcReduction="2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配置文件：可以在MySQL的配置文件（如my.cnf或my.ini）中指定错误日志的配置参数。例如，可以使用以下参数设置错误日志的存储位置和文件名：</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c#</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[mysqld]</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log_error=/var/log/mysql/error.log</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日志轮转：错误日志通常会不断增长，为了防止日志文件过大占用过多磁盘空间，可以使用日志轮转（log rotation）机制。通过配置轮转参数，可以指定错误日志文件的最大大小、保留的日志文件数量以及轮转的时机等。</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日志级别：错误日志的记录级别可以通过设置log_error_verbosity参数进行控制。该参数可以设置为0（仅记录严重错误）、1（记录错误信息和执行的SQL语句）、2（记录错误信息和执行每个语句的详细信息）和3（记录错误信息、执行的SQL语句和执行每个语句的详细信息）。</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32255"/>
            <a:ext cx="10160635" cy="3654425"/>
          </a:xfrm>
          <a:prstGeom prst="rect">
            <a:avLst/>
          </a:prstGeom>
        </p:spPr>
        <p:txBody>
          <a:bodyPr vert="horz" wrap="square" lIns="123825" tIns="123825" rIns="57150" bIns="123825" rtlCol="0" anchor="t" anchorCtr="0">
            <a:noAutofit/>
          </a:bodyPr>
          <a:lstStyle/>
          <a:p>
            <a:pPr indent="457200" fontAlgn="auto">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日志监控：可以使用MySQL提供的监控工具（如MySQL Enterprise Monitor或PerconaMonitoring and Management）对错误日志进行实时监控和分析，以便及时发现和解决潜在的问题。</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2- 查询日志（General Query Log）：记录所有客户端与MySQL服务器的交互操作，包括执行的SQL语句和查询数据等。可以通过设置log_output参数指定日志输出方式（文件或stdout），以及通过general_log_file参数指定日志文件存储位置。</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417320"/>
            <a:ext cx="10264140" cy="4357370"/>
          </a:xfrm>
          <a:prstGeom prst="rect">
            <a:avLst/>
          </a:prstGeom>
          <a:noFill/>
        </p:spPr>
        <p:txBody>
          <a:bodyPr vert="horz" wrap="square" lIns="121920" tIns="60960" rIns="121920" bIns="0" rtlCol="0" anchor="t" anchorCtr="0">
            <a:normAutofit/>
          </a:bodyPr>
          <a:lstStyle/>
          <a:p>
            <a:pPr indent="0" algn="just"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在MySQL中，查询日志可以通过以下方式进行配置：</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配置文件：可以在MySQL的配置文件（如my.cnf或my.ini）中指定查询日志的配置参数。例如，可以使用以下参数设置查询日志的存储位置和文件名：</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general_log=ON</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general_log_file=[path[filename]]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如果未指定[path[filename]]，则默认将日志文件存储在MySQL数据目录中的hostname.log文件中，其中hostname表示主机名。</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957705"/>
            <a:ext cx="10278110" cy="3388360"/>
          </a:xfrm>
          <a:prstGeom prst="rect">
            <a:avLst/>
          </a:prstGeom>
        </p:spPr>
        <p:txBody>
          <a:bodyPr vert="horz" wrap="square" lIns="66008" tIns="33052" rIns="66008" bIns="33052" rtlCol="0" anchor="t" anchorCtr="0">
            <a:normAutofit/>
          </a:bodyPr>
          <a:lstStyle/>
          <a:p>
            <a:pPr indent="457200"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日志状态：查询日志的状态可以通过全局变量general_log进行设置。使用以下命令可以查看当前查询日志的状态：</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sql</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SHOW VARIABLES LIKE 'general_log';</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9" name="Group 3"/>
          <p:cNvGrpSpPr/>
          <p:nvPr/>
        </p:nvGrpSpPr>
        <p:grpSpPr>
          <a:xfrm rot="0">
            <a:off x="10607135" y="654558"/>
            <a:ext cx="575977" cy="577215"/>
            <a:chOff x="10607135" y="654558"/>
            <a:chExt cx="575977" cy="577215"/>
          </a:xfrm>
        </p:grpSpPr>
        <p:sp>
          <p:nvSpPr>
            <p:cNvPr id="31" name="AutoShape 4"/>
            <p:cNvSpPr/>
            <p:nvPr/>
          </p:nvSpPr>
          <p:spPr>
            <a:xfrm>
              <a:off x="10607135" y="654558"/>
              <a:ext cx="575977" cy="577215"/>
            </a:xfrm>
            <a:prstGeom prst="ellipse">
              <a:avLst/>
            </a:prstGeom>
            <a:solidFill>
              <a:srgbClr val="1369B2">
                <a:alpha val="100000"/>
              </a:srgbClr>
            </a:solidFill>
          </p:spPr>
        </p:sp>
        <p:sp>
          <p:nvSpPr>
            <p:cNvPr id="32"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3" name="Group 6"/>
          <p:cNvGrpSpPr/>
          <p:nvPr/>
        </p:nvGrpSpPr>
        <p:grpSpPr>
          <a:xfrm rot="0">
            <a:off x="8879110" y="655129"/>
            <a:ext cx="575977" cy="576167"/>
            <a:chOff x="8879110" y="655129"/>
            <a:chExt cx="575977" cy="576167"/>
          </a:xfrm>
        </p:grpSpPr>
        <p:sp>
          <p:nvSpPr>
            <p:cNvPr id="34" name="AutoShape 7"/>
            <p:cNvSpPr/>
            <p:nvPr/>
          </p:nvSpPr>
          <p:spPr>
            <a:xfrm>
              <a:off x="8879110" y="655129"/>
              <a:ext cx="575977" cy="576167"/>
            </a:xfrm>
            <a:prstGeom prst="ellipse">
              <a:avLst/>
            </a:prstGeom>
            <a:solidFill>
              <a:srgbClr val="F79600">
                <a:alpha val="100000"/>
              </a:srgbClr>
            </a:solidFill>
          </p:spPr>
        </p:sp>
        <p:sp>
          <p:nvSpPr>
            <p:cNvPr id="35"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6" name="Group 9"/>
          <p:cNvGrpSpPr/>
          <p:nvPr/>
        </p:nvGrpSpPr>
        <p:grpSpPr>
          <a:xfrm rot="0">
            <a:off x="9743123" y="654558"/>
            <a:ext cx="577025" cy="577215"/>
            <a:chOff x="9743123" y="654558"/>
            <a:chExt cx="577025" cy="577215"/>
          </a:xfrm>
        </p:grpSpPr>
        <p:sp>
          <p:nvSpPr>
            <p:cNvPr id="37" name="AutoShape 10"/>
            <p:cNvSpPr/>
            <p:nvPr/>
          </p:nvSpPr>
          <p:spPr>
            <a:xfrm>
              <a:off x="9743123" y="654558"/>
              <a:ext cx="577025" cy="577215"/>
            </a:xfrm>
            <a:prstGeom prst="ellipse">
              <a:avLst/>
            </a:prstGeom>
            <a:solidFill>
              <a:srgbClr val="7F7F7F">
                <a:alpha val="100000"/>
              </a:srgbClr>
            </a:solidFill>
          </p:spPr>
        </p:sp>
        <p:sp>
          <p:nvSpPr>
            <p:cNvPr id="3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9" name="Group 12"/>
          <p:cNvGrpSpPr/>
          <p:nvPr/>
        </p:nvGrpSpPr>
        <p:grpSpPr>
          <a:xfrm rot="0">
            <a:off x="7151180" y="654558"/>
            <a:ext cx="577025" cy="577215"/>
            <a:chOff x="7151180" y="654558"/>
            <a:chExt cx="577025" cy="577215"/>
          </a:xfrm>
        </p:grpSpPr>
        <p:sp>
          <p:nvSpPr>
            <p:cNvPr id="40" name="AutoShape 13"/>
            <p:cNvSpPr/>
            <p:nvPr/>
          </p:nvSpPr>
          <p:spPr>
            <a:xfrm>
              <a:off x="7151180" y="654558"/>
              <a:ext cx="577025" cy="577215"/>
            </a:xfrm>
            <a:prstGeom prst="ellipse">
              <a:avLst/>
            </a:prstGeom>
            <a:solidFill>
              <a:srgbClr val="1369B2">
                <a:alpha val="100000"/>
              </a:srgbClr>
            </a:solidFill>
          </p:spPr>
        </p:sp>
        <p:sp>
          <p:nvSpPr>
            <p:cNvPr id="41"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42" name="Group 15"/>
          <p:cNvGrpSpPr/>
          <p:nvPr/>
        </p:nvGrpSpPr>
        <p:grpSpPr>
          <a:xfrm rot="0">
            <a:off x="8015192" y="654558"/>
            <a:ext cx="577025" cy="577215"/>
            <a:chOff x="8015192" y="654558"/>
            <a:chExt cx="577025" cy="577215"/>
          </a:xfrm>
        </p:grpSpPr>
        <p:sp>
          <p:nvSpPr>
            <p:cNvPr id="43" name="AutoShape 16"/>
            <p:cNvSpPr/>
            <p:nvPr/>
          </p:nvSpPr>
          <p:spPr>
            <a:xfrm>
              <a:off x="8015192" y="654558"/>
              <a:ext cx="577025" cy="577215"/>
            </a:xfrm>
            <a:prstGeom prst="ellipse">
              <a:avLst/>
            </a:prstGeom>
            <a:solidFill>
              <a:srgbClr val="3992DB">
                <a:alpha val="100000"/>
              </a:srgbClr>
            </a:solidFill>
          </p:spPr>
        </p:sp>
        <p:sp>
          <p:nvSpPr>
            <p:cNvPr id="44"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5"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975" y="1906371"/>
            <a:ext cx="9146527" cy="3280212"/>
          </a:xfrm>
          <a:prstGeom prst="rect">
            <a:avLst/>
          </a:prstGeom>
        </p:spPr>
        <p:txBody>
          <a:bodyPr vert="horz" wrap="square" lIns="123825" tIns="123825" rIns="57150" bIns="123825" rtlCol="0" anchor="t" anchorCtr="0">
            <a:norm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如果需要开启或关闭查询日志，可以使用以下命令：</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sql</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SET GLOBALgeneral_log= ON/OFF;</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6227" y="577545"/>
            <a:ext cx="3002112" cy="661238"/>
          </a:xfrm>
          <a:prstGeom prst="rect">
            <a:avLst/>
          </a:prstGeom>
        </p:spPr>
        <p:txBody>
          <a:bodyPr lIns="121679" tIns="60839" rIns="121679" bIns="6083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3195" b="1" dirty="0">
                <a:solidFill>
                  <a:srgbClr val="1369B2"/>
                </a:solidFill>
                <a:latin typeface="微软雅黑" panose="020B0503020204020204" charset="-122"/>
                <a:ea typeface="微软雅黑" panose="020B0503020204020204" charset="-122"/>
                <a:cs typeface="+mn-ea"/>
                <a:sym typeface="+mn-lt"/>
              </a:rPr>
              <a:t>目录</a:t>
            </a:r>
            <a:r>
              <a:rPr lang="en-US" altLang="zh-CN" sz="3195" b="1" dirty="0">
                <a:solidFill>
                  <a:srgbClr val="1369B2"/>
                </a:solidFill>
                <a:latin typeface="微软雅黑" panose="020B0503020204020204" charset="-122"/>
                <a:ea typeface="微软雅黑" panose="020B0503020204020204" charset="-122"/>
                <a:cs typeface="+mn-ea"/>
                <a:sym typeface="+mn-lt"/>
              </a:rPr>
              <a:t>/</a:t>
            </a:r>
            <a:r>
              <a:rPr lang="en-US" altLang="zh-CN" sz="2395" dirty="0">
                <a:solidFill>
                  <a:srgbClr val="1369B2"/>
                </a:solidFill>
                <a:latin typeface="微软雅黑" panose="020B0503020204020204" charset="-122"/>
                <a:ea typeface="微软雅黑" panose="020B0503020204020204" charset="-122"/>
                <a:cs typeface="+mn-ea"/>
                <a:sym typeface="+mn-lt"/>
              </a:rPr>
              <a:t>Contents</a:t>
            </a:r>
            <a:endParaRPr lang="en-GB" sz="2395" dirty="0">
              <a:solidFill>
                <a:srgbClr val="1369B2"/>
              </a:solidFill>
              <a:latin typeface="微软雅黑" panose="020B0503020204020204" charset="-122"/>
              <a:ea typeface="微软雅黑" panose="020B0503020204020204" charset="-122"/>
              <a:cs typeface="+mn-ea"/>
              <a:sym typeface="+mn-lt"/>
            </a:endParaRPr>
          </a:p>
        </p:txBody>
      </p:sp>
      <p:grpSp>
        <p:nvGrpSpPr>
          <p:cNvPr id="45" name="组合 44"/>
          <p:cNvGrpSpPr/>
          <p:nvPr>
            <p:custDataLst>
              <p:tags r:id="rId1"/>
            </p:custDataLst>
          </p:nvPr>
        </p:nvGrpSpPr>
        <p:grpSpPr>
          <a:xfrm>
            <a:off x="2993348" y="1990061"/>
            <a:ext cx="1189861" cy="611864"/>
            <a:chOff x="2215144" y="982844"/>
            <a:chExt cx="1244730" cy="842780"/>
          </a:xfrm>
        </p:grpSpPr>
        <p:sp>
          <p:nvSpPr>
            <p:cNvPr id="46" name="平行四边形 45"/>
            <p:cNvSpPr/>
            <p:nvPr>
              <p:custDataLst>
                <p:tags r:id="rId2"/>
              </p:custDataLst>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47" name="文本框 9"/>
            <p:cNvSpPr txBox="1"/>
            <p:nvPr>
              <p:custDataLst>
                <p:tags r:id="rId3"/>
              </p:custDataLst>
            </p:nvPr>
          </p:nvSpPr>
          <p:spPr>
            <a:xfrm>
              <a:off x="2393075" y="1005670"/>
              <a:ext cx="1066799" cy="803893"/>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01</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48" name="组合 47"/>
          <p:cNvGrpSpPr/>
          <p:nvPr>
            <p:custDataLst>
              <p:tags r:id="rId4"/>
            </p:custDataLst>
          </p:nvPr>
        </p:nvGrpSpPr>
        <p:grpSpPr>
          <a:xfrm>
            <a:off x="2993348" y="2970212"/>
            <a:ext cx="1189861" cy="617198"/>
            <a:chOff x="2215144" y="2026500"/>
            <a:chExt cx="1244730" cy="850129"/>
          </a:xfrm>
        </p:grpSpPr>
        <p:sp>
          <p:nvSpPr>
            <p:cNvPr id="49" name="平行四边形 48"/>
            <p:cNvSpPr/>
            <p:nvPr>
              <p:custDataLst>
                <p:tags r:id="rId5"/>
              </p:custDataLst>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50" name="文本框 10"/>
            <p:cNvSpPr txBox="1"/>
            <p:nvPr>
              <p:custDataLst>
                <p:tags r:id="rId6"/>
              </p:custDataLst>
            </p:nvPr>
          </p:nvSpPr>
          <p:spPr>
            <a:xfrm>
              <a:off x="2393075" y="2026500"/>
              <a:ext cx="1066799" cy="803896"/>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02</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51" name="组合 50"/>
          <p:cNvGrpSpPr/>
          <p:nvPr>
            <p:custDataLst>
              <p:tags r:id="rId7"/>
            </p:custDataLst>
          </p:nvPr>
        </p:nvGrpSpPr>
        <p:grpSpPr>
          <a:xfrm>
            <a:off x="2993348" y="3943013"/>
            <a:ext cx="1189861" cy="613325"/>
            <a:chOff x="2215144" y="3084852"/>
            <a:chExt cx="1244730" cy="844793"/>
          </a:xfrm>
        </p:grpSpPr>
        <p:sp>
          <p:nvSpPr>
            <p:cNvPr id="52" name="平行四边形 51"/>
            <p:cNvSpPr/>
            <p:nvPr>
              <p:custDataLst>
                <p:tags r:id="rId8"/>
              </p:custDataLst>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53" name="文本框 11"/>
            <p:cNvSpPr txBox="1"/>
            <p:nvPr>
              <p:custDataLst>
                <p:tags r:id="rId9"/>
              </p:custDataLst>
            </p:nvPr>
          </p:nvSpPr>
          <p:spPr>
            <a:xfrm>
              <a:off x="2393075" y="3125750"/>
              <a:ext cx="1066799" cy="803895"/>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03</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60" name="组合 59"/>
          <p:cNvGrpSpPr/>
          <p:nvPr>
            <p:custDataLst>
              <p:tags r:id="rId10"/>
            </p:custDataLst>
          </p:nvPr>
        </p:nvGrpSpPr>
        <p:grpSpPr>
          <a:xfrm>
            <a:off x="3897131" y="1981200"/>
            <a:ext cx="5485823" cy="611578"/>
            <a:chOff x="4315150" y="953426"/>
            <a:chExt cx="4122956" cy="539804"/>
          </a:xfrm>
        </p:grpSpPr>
        <p:sp>
          <p:nvSpPr>
            <p:cNvPr id="61" name="矩形 60"/>
            <p:cNvSpPr/>
            <p:nvPr>
              <p:custDataLst>
                <p:tags r:id="rId11"/>
              </p:custDataLst>
            </p:nvPr>
          </p:nvSpPr>
          <p:spPr>
            <a:xfrm>
              <a:off x="4841196" y="1036090"/>
              <a:ext cx="2827147" cy="330682"/>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存储引擎</a:t>
              </a:r>
              <a:endParaRPr lang="zh-CN" altLang="en-US" sz="1995" dirty="0">
                <a:solidFill>
                  <a:srgbClr val="595959"/>
                </a:solidFill>
                <a:latin typeface="微软雅黑" panose="020B0503020204020204" charset="-122"/>
                <a:ea typeface="微软雅黑" panose="020B0503020204020204" charset="-122"/>
                <a:cs typeface="+mn-ea"/>
                <a:sym typeface="+mn-lt"/>
              </a:endParaRPr>
            </a:p>
          </p:txBody>
        </p:sp>
        <p:sp>
          <p:nvSpPr>
            <p:cNvPr id="62" name="平行四边形 61"/>
            <p:cNvSpPr/>
            <p:nvPr>
              <p:custDataLst>
                <p:tags r:id="rId12"/>
              </p:custDataLst>
            </p:nvPr>
          </p:nvSpPr>
          <p:spPr>
            <a:xfrm>
              <a:off x="4315150" y="953426"/>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63" name="组合 62"/>
          <p:cNvGrpSpPr/>
          <p:nvPr>
            <p:custDataLst>
              <p:tags r:id="rId13"/>
            </p:custDataLst>
          </p:nvPr>
        </p:nvGrpSpPr>
        <p:grpSpPr>
          <a:xfrm>
            <a:off x="3897131" y="2953419"/>
            <a:ext cx="5485823" cy="611578"/>
            <a:chOff x="4315150" y="1647579"/>
            <a:chExt cx="4122956" cy="539804"/>
          </a:xfrm>
        </p:grpSpPr>
        <p:sp>
          <p:nvSpPr>
            <p:cNvPr id="64" name="矩形 63"/>
            <p:cNvSpPr/>
            <p:nvPr>
              <p:custDataLst>
                <p:tags r:id="rId14"/>
              </p:custDataLst>
            </p:nvPr>
          </p:nvSpPr>
          <p:spPr>
            <a:xfrm>
              <a:off x="4840998" y="1730368"/>
              <a:ext cx="3238445" cy="330682"/>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MySQL配置文件</a:t>
              </a:r>
              <a:endParaRPr lang="zh-CN" altLang="en-US" sz="1995" dirty="0">
                <a:solidFill>
                  <a:srgbClr val="595959"/>
                </a:solidFill>
                <a:latin typeface="微软雅黑" panose="020B0503020204020204" charset="-122"/>
                <a:ea typeface="微软雅黑" panose="020B0503020204020204" charset="-122"/>
                <a:cs typeface="+mn-ea"/>
                <a:sym typeface="+mn-lt"/>
              </a:endParaRPr>
            </a:p>
          </p:txBody>
        </p:sp>
        <p:sp>
          <p:nvSpPr>
            <p:cNvPr id="65" name="平行四边形 64"/>
            <p:cNvSpPr/>
            <p:nvPr>
              <p:custDataLst>
                <p:tags r:id="rId15"/>
              </p:custDataLst>
            </p:nvPr>
          </p:nvSpPr>
          <p:spPr>
            <a:xfrm>
              <a:off x="4315150" y="1647579"/>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19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66" name="组合 65"/>
          <p:cNvGrpSpPr/>
          <p:nvPr>
            <p:custDataLst>
              <p:tags r:id="rId16"/>
            </p:custDataLst>
          </p:nvPr>
        </p:nvGrpSpPr>
        <p:grpSpPr>
          <a:xfrm>
            <a:off x="3897131" y="3921402"/>
            <a:ext cx="5485823" cy="611578"/>
            <a:chOff x="4315150" y="2341731"/>
            <a:chExt cx="4122956" cy="539804"/>
          </a:xfrm>
        </p:grpSpPr>
        <p:sp>
          <p:nvSpPr>
            <p:cNvPr id="67" name="矩形 66"/>
            <p:cNvSpPr/>
            <p:nvPr>
              <p:custDataLst>
                <p:tags r:id="rId17"/>
              </p:custDataLst>
            </p:nvPr>
          </p:nvSpPr>
          <p:spPr>
            <a:xfrm>
              <a:off x="4840998" y="2424520"/>
              <a:ext cx="3437543" cy="330682"/>
            </a:xfrm>
            <a:prstGeom prst="rect">
              <a:avLst/>
            </a:prstGeom>
            <a:ln w="15875">
              <a:noFill/>
            </a:ln>
          </p:spPr>
          <p:txBody>
            <a:bodyPr wrap="square" lIns="68446" tIns="34223" rIns="68446" bIns="34223">
              <a:spAutoFit/>
            </a:bodyPr>
            <a:lstStyle/>
            <a:p>
              <a:r>
                <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rPr>
                <a:t>锁机制</a:t>
              </a:r>
              <a:endPar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endParaRPr>
            </a:p>
          </p:txBody>
        </p:sp>
        <p:sp>
          <p:nvSpPr>
            <p:cNvPr id="68" name="平行四边形 67"/>
            <p:cNvSpPr/>
            <p:nvPr>
              <p:custDataLst>
                <p:tags r:id="rId18"/>
              </p:custDataLst>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2" name="组合 1"/>
          <p:cNvGrpSpPr/>
          <p:nvPr>
            <p:custDataLst>
              <p:tags r:id="rId19"/>
            </p:custDataLst>
          </p:nvPr>
        </p:nvGrpSpPr>
        <p:grpSpPr>
          <a:xfrm>
            <a:off x="2921000" y="4949275"/>
            <a:ext cx="1189861" cy="613325"/>
            <a:chOff x="2215144" y="3084852"/>
            <a:chExt cx="1244730" cy="844793"/>
          </a:xfrm>
        </p:grpSpPr>
        <p:sp>
          <p:nvSpPr>
            <p:cNvPr id="3" name="平行四边形 2"/>
            <p:cNvSpPr/>
            <p:nvPr>
              <p:custDataLst>
                <p:tags r:id="rId20"/>
              </p:custDataLst>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4" name="文本框 11"/>
            <p:cNvSpPr txBox="1"/>
            <p:nvPr>
              <p:custDataLst>
                <p:tags r:id="rId21"/>
              </p:custDataLst>
            </p:nvPr>
          </p:nvSpPr>
          <p:spPr>
            <a:xfrm>
              <a:off x="2393075" y="3125750"/>
              <a:ext cx="1066799" cy="803895"/>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04</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5" name="组合 4"/>
          <p:cNvGrpSpPr/>
          <p:nvPr>
            <p:custDataLst>
              <p:tags r:id="rId22"/>
            </p:custDataLst>
          </p:nvPr>
        </p:nvGrpSpPr>
        <p:grpSpPr>
          <a:xfrm>
            <a:off x="3824783" y="4927664"/>
            <a:ext cx="5485823" cy="611578"/>
            <a:chOff x="4315150" y="2341731"/>
            <a:chExt cx="4122956" cy="539804"/>
          </a:xfrm>
        </p:grpSpPr>
        <p:sp>
          <p:nvSpPr>
            <p:cNvPr id="6" name="矩形 5"/>
            <p:cNvSpPr/>
            <p:nvPr>
              <p:custDataLst>
                <p:tags r:id="rId23"/>
              </p:custDataLst>
            </p:nvPr>
          </p:nvSpPr>
          <p:spPr>
            <a:xfrm>
              <a:off x="4840998" y="2424520"/>
              <a:ext cx="3437543" cy="330682"/>
            </a:xfrm>
            <a:prstGeom prst="rect">
              <a:avLst/>
            </a:prstGeom>
            <a:ln w="15875">
              <a:noFill/>
            </a:ln>
          </p:spPr>
          <p:txBody>
            <a:bodyPr wrap="square" lIns="68446" tIns="34223" rIns="68446" bIns="34223">
              <a:spAutoFit/>
            </a:bodyPr>
            <a:lstStyle/>
            <a:p>
              <a:r>
                <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rPr>
                <a:t>分表技术</a:t>
              </a:r>
              <a:endPar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endParaRPr>
            </a:p>
          </p:txBody>
        </p:sp>
        <p:sp>
          <p:nvSpPr>
            <p:cNvPr id="7" name="平行四边形 6"/>
            <p:cNvSpPr/>
            <p:nvPr>
              <p:custDataLst>
                <p:tags r:id="rId24"/>
              </p:custDataLst>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78305"/>
            <a:ext cx="10271125" cy="4096385"/>
          </a:xfrm>
          <a:prstGeom prst="rect">
            <a:avLst/>
          </a:prstGeom>
          <a:noFill/>
        </p:spPr>
        <p:txBody>
          <a:bodyPr vert="horz" wrap="square" lIns="121920" tIns="60960" rIns="121920" bIns="0" rtlCol="0" anchor="t" anchorCtr="0">
            <a:normAutofit/>
          </a:bodyPr>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日志格式：查询日志的记录格式可以通过全局变量general_log_format进行设置。可以选择的格式包括：TEXT（文本格式）、MIXED（混合格式）和CSV（CSV格式）。例如，使用以下命令可以将记录格式设置为混合格式：</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sql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SET GLOBALgeneral_log_format= MIXED;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957705"/>
            <a:ext cx="10258425" cy="3011805"/>
          </a:xfrm>
          <a:prstGeom prst="rect">
            <a:avLst/>
          </a:prstGeom>
        </p:spPr>
        <p:txBody>
          <a:bodyPr vert="horz" wrap="square" lIns="66008" tIns="33052" rIns="66008" bIns="33052" rtlCol="0" anchor="t" anchorCtr="0">
            <a:norm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日志输出：查询日志的输出可以通过系统变量log_output进行设置。可以选择的输出方式包括：FILE（文件输出）、TABLE（表输出）和STDOUT（标准输出）。例如，使用以下命令可以将日志输出方式设置为表输出：</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sql</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SET GLOBALlog_output= TABLE;</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39875"/>
            <a:ext cx="10272395" cy="460311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需要注意的是，如果选择表输出方式，则需要创建一个专门用于存储查询日志的表。可以使用以下命令创建该表：</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sql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TABLElog_table(event TEXT);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日志轮转：查询日志通常会不断增长，为了防止日志文件过大占用过多磁盘空间，可以使用日志轮转（log rotation）机制。通过配置轮转参数，可以指定查询日志文件的最大大小、保留的日志文件数量以及轮转的时机等。可以使用第三方工具或自定义脚本实现日志轮转。</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日志监控：可以使用MySQL提供的监控工具（如MySQL Enterprise Monitor或PerconaMonitoring and Management）对查询日志进行实时监控和分析，以便及时发现和解决潜在的问题。</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90675"/>
            <a:ext cx="10073005" cy="3596005"/>
          </a:xfrm>
          <a:prstGeom prst="rect">
            <a:avLst/>
          </a:prstGeom>
        </p:spPr>
        <p:txBody>
          <a:bodyPr vert="horz" wrap="square" lIns="123825" tIns="123825" rIns="57150" bIns="123825" rtlCol="0" anchor="t" anchorCtr="0">
            <a:normAutofit/>
          </a:bodyPr>
          <a:lstStyle/>
          <a:p>
            <a:pPr>
              <a:lnSpc>
                <a:spcPct val="186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3- 慢查询日志（Slow Query Log）：记录执行时间较长的SQL语句，通常用于性能优化。可以通过设置slow_query_log参数开启慢查询日志，并使用slow_query_log_file参数指定日志文件存储位置。还可以通过long_query_time参数设置执行时间阈值（单位为秒）。</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在MySQL中，慢查询日志可以通过以下方式进行配置：</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717040"/>
            <a:ext cx="10325100" cy="4057650"/>
          </a:xfrm>
          <a:prstGeom prst="rect">
            <a:avLst/>
          </a:prstGeom>
          <a:noFill/>
        </p:spPr>
        <p:txBody>
          <a:bodyPr vert="horz" wrap="square" lIns="121920" tIns="60960" rIns="121920" bIns="0" rtlCol="0" anchor="t" anchorCtr="0">
            <a:normAutofit/>
          </a:bodyPr>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配置文件：可以在MySQL的配置文件（如my.cnf或my.ini）中指定慢查询日志的配置参数。例如，可以使用以下参数设置慢查询日志的存储位置和文件名：</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slow_query_log=ON</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slow_query_log_file=[path[filename]]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long_query_time=2</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如果未指定[path[filename]]，则默认将日志文件存储在MySQL数据目录中的hostname-slow.log文件中，其中hostname表示主机名。</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957705"/>
            <a:ext cx="10258425" cy="3011805"/>
          </a:xfrm>
          <a:prstGeom prst="rect">
            <a:avLst/>
          </a:prstGeom>
        </p:spPr>
        <p:txBody>
          <a:bodyPr vert="horz" wrap="square" lIns="66008" tIns="33052" rIns="66008" bIns="33052" rtlCol="0" anchor="t" anchorCtr="0">
            <a:norm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日志状态：慢查询日志的状态可以通过全局变量slow_query_log进行设置。使用以下命令可以查看当前慢查询日志的状态：</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sql</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SHOW VARIABLES LIKE 'slow_query_log';</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8" name="AutoShape 10"/>
            <p:cNvSpPr/>
            <p:nvPr/>
          </p:nvSpPr>
          <p:spPr>
            <a:xfrm>
              <a:off x="9743123" y="654558"/>
              <a:ext cx="577025" cy="577215"/>
            </a:xfrm>
            <a:prstGeom prst="ellipse">
              <a:avLst/>
            </a:prstGeom>
            <a:solidFill>
              <a:srgbClr val="7F7F7F">
                <a:alpha val="100000"/>
              </a:srgbClr>
            </a:solidFill>
          </p:spPr>
        </p:sp>
        <p:sp>
          <p:nvSpPr>
            <p:cNvPr id="9"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975" y="1906371"/>
            <a:ext cx="9146527" cy="3280212"/>
          </a:xfrm>
          <a:prstGeom prst="rect">
            <a:avLst/>
          </a:prstGeom>
        </p:spPr>
        <p:txBody>
          <a:bodyPr vert="horz" wrap="square" lIns="123825" tIns="123825" rIns="57150" bIns="123825" rtlCol="0" anchor="t" anchorCtr="0">
            <a:norm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如果需要开启或关闭慢查询日志，可以使用以下命令：</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sql</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SET GLOBALslow_query_log= ON/OFF;</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1310"/>
            <a:ext cx="10249535" cy="4183380"/>
          </a:xfrm>
          <a:prstGeom prst="rect">
            <a:avLst/>
          </a:prstGeom>
          <a:noFill/>
        </p:spPr>
        <p:txBody>
          <a:bodyPr vert="horz" wrap="square" lIns="121920" tIns="60960" rIns="121920" bIns="0" rtlCol="0" anchor="t" anchorCtr="0">
            <a:normAutofit/>
          </a:bodyPr>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日志内容：慢查询日志由执行时间超过long_query_time秒的SQL语句组成。默认情况下，long_query_time的值为10秒。可以使用以下命令查看当前long_query_time的值：</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sql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SHOW VARIABLES LIKE 'long_query_time';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957705"/>
            <a:ext cx="10227945" cy="3011805"/>
          </a:xfrm>
          <a:prstGeom prst="rect">
            <a:avLst/>
          </a:prstGeom>
        </p:spPr>
        <p:txBody>
          <a:bodyPr vert="horz" wrap="square" lIns="66008" tIns="33052" rIns="66008" bIns="33052" rtlCol="0" anchor="t" anchorCtr="0">
            <a:norm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如果需要修改long_query_time的值，可以使用以下命令：</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sql</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SET GLOBALlong_query_time= value;</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其中，value为所需的执行时间阈值（单位为秒）。</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9" name="Group 3"/>
          <p:cNvGrpSpPr/>
          <p:nvPr/>
        </p:nvGrpSpPr>
        <p:grpSpPr>
          <a:xfrm rot="0">
            <a:off x="10607135" y="654558"/>
            <a:ext cx="575977" cy="577215"/>
            <a:chOff x="10607135" y="654558"/>
            <a:chExt cx="575977" cy="577215"/>
          </a:xfrm>
        </p:grpSpPr>
        <p:sp>
          <p:nvSpPr>
            <p:cNvPr id="31" name="AutoShape 4"/>
            <p:cNvSpPr/>
            <p:nvPr/>
          </p:nvSpPr>
          <p:spPr>
            <a:xfrm>
              <a:off x="10607135" y="654558"/>
              <a:ext cx="575977" cy="577215"/>
            </a:xfrm>
            <a:prstGeom prst="ellipse">
              <a:avLst/>
            </a:prstGeom>
            <a:solidFill>
              <a:srgbClr val="1369B2">
                <a:alpha val="100000"/>
              </a:srgbClr>
            </a:solidFill>
          </p:spPr>
        </p:sp>
        <p:sp>
          <p:nvSpPr>
            <p:cNvPr id="32"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3" name="Group 6"/>
          <p:cNvGrpSpPr/>
          <p:nvPr/>
        </p:nvGrpSpPr>
        <p:grpSpPr>
          <a:xfrm rot="0">
            <a:off x="8879110" y="655129"/>
            <a:ext cx="575977" cy="576167"/>
            <a:chOff x="8879110" y="655129"/>
            <a:chExt cx="575977" cy="576167"/>
          </a:xfrm>
        </p:grpSpPr>
        <p:sp>
          <p:nvSpPr>
            <p:cNvPr id="34" name="AutoShape 7"/>
            <p:cNvSpPr/>
            <p:nvPr/>
          </p:nvSpPr>
          <p:spPr>
            <a:xfrm>
              <a:off x="8879110" y="655129"/>
              <a:ext cx="575977" cy="576167"/>
            </a:xfrm>
            <a:prstGeom prst="ellipse">
              <a:avLst/>
            </a:prstGeom>
            <a:solidFill>
              <a:srgbClr val="F79600">
                <a:alpha val="100000"/>
              </a:srgbClr>
            </a:solidFill>
          </p:spPr>
        </p:sp>
        <p:sp>
          <p:nvSpPr>
            <p:cNvPr id="35"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6" name="Group 9"/>
          <p:cNvGrpSpPr/>
          <p:nvPr/>
        </p:nvGrpSpPr>
        <p:grpSpPr>
          <a:xfrm rot="0">
            <a:off x="9743123" y="654558"/>
            <a:ext cx="577025" cy="577215"/>
            <a:chOff x="9743123" y="654558"/>
            <a:chExt cx="577025" cy="577215"/>
          </a:xfrm>
        </p:grpSpPr>
        <p:sp>
          <p:nvSpPr>
            <p:cNvPr id="37" name="AutoShape 10"/>
            <p:cNvSpPr/>
            <p:nvPr/>
          </p:nvSpPr>
          <p:spPr>
            <a:xfrm>
              <a:off x="9743123" y="654558"/>
              <a:ext cx="577025" cy="577215"/>
            </a:xfrm>
            <a:prstGeom prst="ellipse">
              <a:avLst/>
            </a:prstGeom>
            <a:solidFill>
              <a:srgbClr val="7F7F7F">
                <a:alpha val="100000"/>
              </a:srgbClr>
            </a:solidFill>
          </p:spPr>
        </p:sp>
        <p:sp>
          <p:nvSpPr>
            <p:cNvPr id="3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9" name="Group 12"/>
          <p:cNvGrpSpPr/>
          <p:nvPr/>
        </p:nvGrpSpPr>
        <p:grpSpPr>
          <a:xfrm rot="0">
            <a:off x="7151180" y="654558"/>
            <a:ext cx="577025" cy="577215"/>
            <a:chOff x="7151180" y="654558"/>
            <a:chExt cx="577025" cy="577215"/>
          </a:xfrm>
        </p:grpSpPr>
        <p:sp>
          <p:nvSpPr>
            <p:cNvPr id="40" name="AutoShape 13"/>
            <p:cNvSpPr/>
            <p:nvPr/>
          </p:nvSpPr>
          <p:spPr>
            <a:xfrm>
              <a:off x="7151180" y="654558"/>
              <a:ext cx="577025" cy="577215"/>
            </a:xfrm>
            <a:prstGeom prst="ellipse">
              <a:avLst/>
            </a:prstGeom>
            <a:solidFill>
              <a:srgbClr val="1369B2">
                <a:alpha val="100000"/>
              </a:srgbClr>
            </a:solidFill>
          </p:spPr>
        </p:sp>
        <p:sp>
          <p:nvSpPr>
            <p:cNvPr id="41"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42" name="Group 15"/>
          <p:cNvGrpSpPr/>
          <p:nvPr/>
        </p:nvGrpSpPr>
        <p:grpSpPr>
          <a:xfrm rot="0">
            <a:off x="8015192" y="654558"/>
            <a:ext cx="577025" cy="577215"/>
            <a:chOff x="8015192" y="654558"/>
            <a:chExt cx="577025" cy="577215"/>
          </a:xfrm>
        </p:grpSpPr>
        <p:sp>
          <p:nvSpPr>
            <p:cNvPr id="43" name="AutoShape 16"/>
            <p:cNvSpPr/>
            <p:nvPr/>
          </p:nvSpPr>
          <p:spPr>
            <a:xfrm>
              <a:off x="8015192" y="654558"/>
              <a:ext cx="577025" cy="577215"/>
            </a:xfrm>
            <a:prstGeom prst="ellipse">
              <a:avLst/>
            </a:prstGeom>
            <a:solidFill>
              <a:srgbClr val="3992DB">
                <a:alpha val="100000"/>
              </a:srgbClr>
            </a:solidFill>
          </p:spPr>
        </p:sp>
        <p:sp>
          <p:nvSpPr>
            <p:cNvPr id="44"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5"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741805"/>
            <a:ext cx="10332085" cy="4032885"/>
          </a:xfrm>
          <a:prstGeom prst="rect">
            <a:avLst/>
          </a:prstGeom>
          <a:noFill/>
        </p:spPr>
        <p:txBody>
          <a:bodyPr vert="horz" wrap="square" lIns="121920" tIns="60960" rIns="121920" bIns="0" rtlCol="0" anchor="t" anchorCtr="0">
            <a:normAutofit fontScale="9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日志过滤：默认情况下，慢查询日志记录所有执行时间超过long_query_time秒的SQL语句。但是，可以使用其他参数对日志进行过滤，例如使用log_slow_admin_statements参数记录执行时间较长的管理语句，或使用log_queries_not_using_indexes参数记录未使用索引的查询语句。例如，使用以下命令开启记录未使用索引的查询语句的功能：</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sql</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SET GLOBALlog_queries_not_using_indexes= 1;</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日志轮转：慢查询日志通常会不断增长，为了防止日志文件过大占用过多磁盘空间，可以使用日志轮转（log rotation）机制。通过配置轮转参数，可以指定慢查询日志文件的最大大小、保留的日志文件数量以及轮转的时机等。可以使用第三方工具或自定义脚本实现日志轮转。</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6227" y="577545"/>
            <a:ext cx="3002112" cy="661238"/>
          </a:xfrm>
          <a:prstGeom prst="rect">
            <a:avLst/>
          </a:prstGeom>
        </p:spPr>
        <p:txBody>
          <a:bodyPr lIns="121679" tIns="60839" rIns="121679" bIns="6083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3195" b="1" dirty="0">
                <a:solidFill>
                  <a:srgbClr val="1369B2"/>
                </a:solidFill>
                <a:latin typeface="微软雅黑" panose="020B0503020204020204" charset="-122"/>
                <a:ea typeface="微软雅黑" panose="020B0503020204020204" charset="-122"/>
                <a:cs typeface="+mn-ea"/>
                <a:sym typeface="+mn-lt"/>
              </a:rPr>
              <a:t>目录</a:t>
            </a:r>
            <a:r>
              <a:rPr lang="en-US" altLang="zh-CN" sz="3195" b="1" dirty="0">
                <a:solidFill>
                  <a:srgbClr val="1369B2"/>
                </a:solidFill>
                <a:latin typeface="微软雅黑" panose="020B0503020204020204" charset="-122"/>
                <a:ea typeface="微软雅黑" panose="020B0503020204020204" charset="-122"/>
                <a:cs typeface="+mn-ea"/>
                <a:sym typeface="+mn-lt"/>
              </a:rPr>
              <a:t>/</a:t>
            </a:r>
            <a:r>
              <a:rPr lang="en-US" altLang="zh-CN" sz="2395" dirty="0">
                <a:solidFill>
                  <a:srgbClr val="1369B2"/>
                </a:solidFill>
                <a:latin typeface="微软雅黑" panose="020B0503020204020204" charset="-122"/>
                <a:ea typeface="微软雅黑" panose="020B0503020204020204" charset="-122"/>
                <a:cs typeface="+mn-ea"/>
                <a:sym typeface="+mn-lt"/>
              </a:rPr>
              <a:t>Contents</a:t>
            </a:r>
            <a:endParaRPr lang="en-GB" sz="2395" dirty="0">
              <a:solidFill>
                <a:srgbClr val="1369B2"/>
              </a:solidFill>
              <a:latin typeface="微软雅黑" panose="020B0503020204020204" charset="-122"/>
              <a:ea typeface="微软雅黑" panose="020B0503020204020204" charset="-122"/>
              <a:cs typeface="+mn-ea"/>
              <a:sym typeface="+mn-lt"/>
            </a:endParaRPr>
          </a:p>
        </p:txBody>
      </p:sp>
      <p:grpSp>
        <p:nvGrpSpPr>
          <p:cNvPr id="45" name="组合 44"/>
          <p:cNvGrpSpPr/>
          <p:nvPr>
            <p:custDataLst>
              <p:tags r:id="rId1"/>
            </p:custDataLst>
          </p:nvPr>
        </p:nvGrpSpPr>
        <p:grpSpPr>
          <a:xfrm>
            <a:off x="2993348" y="1990061"/>
            <a:ext cx="1189861" cy="611864"/>
            <a:chOff x="2215144" y="982844"/>
            <a:chExt cx="1244730" cy="842780"/>
          </a:xfrm>
        </p:grpSpPr>
        <p:sp>
          <p:nvSpPr>
            <p:cNvPr id="46" name="平行四边形 45"/>
            <p:cNvSpPr/>
            <p:nvPr>
              <p:custDataLst>
                <p:tags r:id="rId2"/>
              </p:custDataLst>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47" name="文本框 9"/>
            <p:cNvSpPr txBox="1"/>
            <p:nvPr>
              <p:custDataLst>
                <p:tags r:id="rId3"/>
              </p:custDataLst>
            </p:nvPr>
          </p:nvSpPr>
          <p:spPr>
            <a:xfrm>
              <a:off x="2393075" y="1005670"/>
              <a:ext cx="1066799" cy="803893"/>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05</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48" name="组合 47"/>
          <p:cNvGrpSpPr/>
          <p:nvPr>
            <p:custDataLst>
              <p:tags r:id="rId4"/>
            </p:custDataLst>
          </p:nvPr>
        </p:nvGrpSpPr>
        <p:grpSpPr>
          <a:xfrm>
            <a:off x="2993348" y="2970212"/>
            <a:ext cx="1189861" cy="617198"/>
            <a:chOff x="2215144" y="2026500"/>
            <a:chExt cx="1244730" cy="850129"/>
          </a:xfrm>
        </p:grpSpPr>
        <p:sp>
          <p:nvSpPr>
            <p:cNvPr id="49" name="平行四边形 48"/>
            <p:cNvSpPr/>
            <p:nvPr>
              <p:custDataLst>
                <p:tags r:id="rId5"/>
              </p:custDataLst>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50" name="文本框 10"/>
            <p:cNvSpPr txBox="1"/>
            <p:nvPr>
              <p:custDataLst>
                <p:tags r:id="rId6"/>
              </p:custDataLst>
            </p:nvPr>
          </p:nvSpPr>
          <p:spPr>
            <a:xfrm>
              <a:off x="2393075" y="2026500"/>
              <a:ext cx="1066799" cy="803896"/>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06</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60" name="组合 59"/>
          <p:cNvGrpSpPr/>
          <p:nvPr>
            <p:custDataLst>
              <p:tags r:id="rId7"/>
            </p:custDataLst>
          </p:nvPr>
        </p:nvGrpSpPr>
        <p:grpSpPr>
          <a:xfrm>
            <a:off x="3897131" y="1981200"/>
            <a:ext cx="5485823" cy="611578"/>
            <a:chOff x="4315150" y="953426"/>
            <a:chExt cx="4122956" cy="539804"/>
          </a:xfrm>
        </p:grpSpPr>
        <p:sp>
          <p:nvSpPr>
            <p:cNvPr id="61" name="矩形 60"/>
            <p:cNvSpPr/>
            <p:nvPr>
              <p:custDataLst>
                <p:tags r:id="rId8"/>
              </p:custDataLst>
            </p:nvPr>
          </p:nvSpPr>
          <p:spPr>
            <a:xfrm>
              <a:off x="4841196" y="1036090"/>
              <a:ext cx="2827147" cy="330682"/>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分区技术</a:t>
              </a:r>
              <a:endParaRPr lang="zh-CN" altLang="en-US" sz="1995" dirty="0">
                <a:solidFill>
                  <a:srgbClr val="595959"/>
                </a:solidFill>
                <a:latin typeface="微软雅黑" panose="020B0503020204020204" charset="-122"/>
                <a:ea typeface="微软雅黑" panose="020B0503020204020204" charset="-122"/>
                <a:cs typeface="+mn-ea"/>
                <a:sym typeface="+mn-lt"/>
              </a:endParaRPr>
            </a:p>
          </p:txBody>
        </p:sp>
        <p:sp>
          <p:nvSpPr>
            <p:cNvPr id="62" name="平行四边形 61"/>
            <p:cNvSpPr/>
            <p:nvPr>
              <p:custDataLst>
                <p:tags r:id="rId9"/>
              </p:custDataLst>
            </p:nvPr>
          </p:nvSpPr>
          <p:spPr>
            <a:xfrm>
              <a:off x="4315150" y="953426"/>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63" name="组合 62"/>
          <p:cNvGrpSpPr/>
          <p:nvPr>
            <p:custDataLst>
              <p:tags r:id="rId10"/>
            </p:custDataLst>
          </p:nvPr>
        </p:nvGrpSpPr>
        <p:grpSpPr>
          <a:xfrm>
            <a:off x="3897131" y="2953419"/>
            <a:ext cx="5485823" cy="611578"/>
            <a:chOff x="4315150" y="1647579"/>
            <a:chExt cx="4122956" cy="539804"/>
          </a:xfrm>
        </p:grpSpPr>
        <p:sp>
          <p:nvSpPr>
            <p:cNvPr id="64" name="矩形 63"/>
            <p:cNvSpPr/>
            <p:nvPr>
              <p:custDataLst>
                <p:tags r:id="rId11"/>
              </p:custDataLst>
            </p:nvPr>
          </p:nvSpPr>
          <p:spPr>
            <a:xfrm>
              <a:off x="4840998" y="1730368"/>
              <a:ext cx="3238445" cy="330682"/>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数据碎片与维护</a:t>
              </a:r>
              <a:endParaRPr lang="zh-CN" altLang="en-US" sz="1995" dirty="0">
                <a:solidFill>
                  <a:srgbClr val="595959"/>
                </a:solidFill>
                <a:latin typeface="微软雅黑" panose="020B0503020204020204" charset="-122"/>
                <a:ea typeface="微软雅黑" panose="020B0503020204020204" charset="-122"/>
                <a:cs typeface="+mn-ea"/>
                <a:sym typeface="+mn-lt"/>
              </a:endParaRPr>
            </a:p>
          </p:txBody>
        </p:sp>
        <p:sp>
          <p:nvSpPr>
            <p:cNvPr id="65" name="平行四边形 64"/>
            <p:cNvSpPr/>
            <p:nvPr>
              <p:custDataLst>
                <p:tags r:id="rId12"/>
              </p:custDataLst>
            </p:nvPr>
          </p:nvSpPr>
          <p:spPr>
            <a:xfrm>
              <a:off x="4315150" y="1647579"/>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19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日志配置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11225" y="1555115"/>
            <a:ext cx="10363200" cy="4219575"/>
          </a:xfrm>
          <a:prstGeom prst="rect">
            <a:avLst/>
          </a:prstGeom>
          <a:noFill/>
        </p:spPr>
        <p:txBody>
          <a:bodyPr vert="horz" wrap="square" lIns="121920" tIns="60960" rIns="121920" bIns="0" rtlCol="0" anchor="t" anchorCtr="0">
            <a:normAutofit fontScale="9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日志监控：可以使用MySQL提供的监控工具（如MySQL Enterprise Monitor或PerconaMonitoring and Management）对慢查询日志进行实时监控和分析，以便及时发现和解决潜在的问题。还可以使用mysqldumpslow命令来处理慢速查询日志文件并总结其内容。</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4- 二进制日志（Binary Log）：用于记录数据库所有的更新操作，包括表的创建、修改、删除操作等。可以通过设置</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log_bin</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参数开启二进制日志，并使用</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log_bin_basename</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参数指定日志文件的基本路径和名称。还可以使用</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expire_logs_days</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参数设置日志文件的保留天数。</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5- 中继日志（Relay Log）：用于记录从服务器复制主服务器上的二进制日志文件的过程。从服务器通过读取中继日志来获取主服务器的更新操作，并应用到本地数据库中。可以通过设置</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log_slave_updates</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参数开启中继日志记录功能，并使用</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relay_log</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和</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relay_log_basename</a:t>
            </a: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参数分别指定中继日志的存储位置和基本路径及名称。</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rot="0">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rot="0">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rot="0">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rot="0">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rot="0">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rot="0">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锁机制</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626870" y="2809240"/>
            <a:ext cx="1734820" cy="1106805"/>
          </a:xfrm>
          <a:prstGeom prst="rect">
            <a:avLst/>
          </a:prstGeom>
          <a:noFill/>
        </p:spPr>
        <p:txBody>
          <a:bodyPr vert="horz" wrap="square" lIns="91440" tIns="45720" rIns="91440" bIns="45720" rtlCol="0" anchor="t" anchorCtr="0">
            <a:normAutofit/>
          </a:bodyPr>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4.4</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认识锁机制</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61465"/>
            <a:ext cx="10356215" cy="467614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锁是指一种软件机制，用来控制防止某个用户（进程会话）在已经占用了某种数据资源时，其他用户做出影响本用户数据操作或导致数据非完整性和非一致性问题发生的手段。</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MySQL的锁类型主要包括：</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1-共享锁(Read Lock)：允许一个事务去读一行，阻止其他事务对该行进行写操作。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2-排他锁(Write Lock)：允许一个事务去读写一行，阻止其他事务对该行进行读写操作。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在MySQL中，使用以下命令进行加锁：</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对于共享锁（Read Lock）：SELECT ... FOR SHARE;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对于排他锁（Write Lock）：SELECT ... FOR UPDATE;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906270"/>
            <a:ext cx="10225405" cy="3280410"/>
          </a:xfrm>
          <a:prstGeom prst="rect">
            <a:avLst/>
          </a:prstGeom>
        </p:spPr>
        <p:txBody>
          <a:bodyPr vert="horz" wrap="square" lIns="123825" tIns="123825" rIns="57150" bIns="123825" rtlCol="0" anchor="t" anchorCtr="0">
            <a:norm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表级别的锁定是MySQL各存储引擎中最大颗粒度的锁定机制。它会锁定整张表，一个入户在对表进行写（插入、删除、更新）操作前，需要先获取写锁，这会阻塞其他用户对该表的所有读写操作。只有没有写锁的时候，其他用户才能获得读锁，读锁之间不会相互阻塞。</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zh-CN" alt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表级</a:t>
            </a: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锁</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行级锁</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82750"/>
            <a:ext cx="10439400" cy="4091940"/>
          </a:xfrm>
          <a:prstGeom prst="rect">
            <a:avLst/>
          </a:prstGeom>
          <a:noFill/>
        </p:spPr>
        <p:txBody>
          <a:bodyPr vert="horz" wrap="square" lIns="121920" tIns="60960" rIns="121920" bIns="0" rtlCol="0" anchor="t" anchorCtr="0">
            <a:normAutofit lnSpcReduction="10000"/>
          </a:bodyPr>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和表级锁定相反，行级锁定最大的特点就是锁定对象的颗粒度很小，它是目前各大数据库管理软件所实现的锁定颗粒度最小的。MySql行级锁只在存储引擎层实现。由于锁定颗粒度很小，发生锁定资源争用的概率也最小，能够给予应用程序尽可能大的并发处理能力，从而提高一些需要高并发应用系统的整体性能。</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虽然能够在并发处理能力上面有较大的优势，但是行级锁定也因此带来了不少弊端。由于锁定资源的颗粒度很小，所以每次获取锁和释放锁须要的操作就更多，带来的消耗自然也就更大了。此外，行级锁定也最容易发生死锁。</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行锁的语法：</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共享锁（S）：SELECT </a:t>
            </a:r>
            <a:r>
              <a:rPr lang="en-US" i="1">
                <a:solidFill>
                  <a:srgbClr val="000000">
                    <a:alpha val="100000"/>
                  </a:srgbClr>
                </a:solidFill>
                <a:latin typeface="微软雅黑" panose="020B0503020204020204" charset="-122"/>
                <a:ea typeface="微软雅黑" panose="020B0503020204020204" charset="-122"/>
                <a:cs typeface="微软雅黑" panose="020B0503020204020204" charset="-122"/>
              </a:rPr>
              <a:t> FROMtable_nameWHERE ... LOCK IN SHARE MODE
排他锁（X)：SELECT </a:t>
            </a: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 FROMtable_nameWHERE ... FOR UPDATE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01775"/>
            <a:ext cx="10219055" cy="3684905"/>
          </a:xfrm>
          <a:prstGeom prst="rect">
            <a:avLst/>
          </a:prstGeom>
        </p:spPr>
        <p:txBody>
          <a:bodyPr vert="horz" wrap="square" lIns="123825" tIns="123825" rIns="57150" bIns="123825" rtlCol="0" anchor="t" anchorCtr="0">
            <a:no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注意：</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表级锁：开销小，加锁快；不会出现死锁；锁定粒度大，发生锁冲突的概率最高，并发度最低。</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行级锁：开销大，加锁慢；会出现死锁；锁定粒度最小，发生锁冲突的概率最低，并发度也最高。</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从锁的角度来说，表级锁更适合于以查询为主，只有少量按索引条件更新数据的应用，</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如Web应用；而行级锁则更适合于有大量按索引条件并发更新少量不同数据，同时又有并发查询的应用，如一些在线事务处理（OLTP）系统。</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25" name="Group 3"/>
          <p:cNvGrpSpPr/>
          <p:nvPr/>
        </p:nvGrpSpPr>
        <p:grpSpPr>
          <a:xfrm rot="0">
            <a:off x="10607135" y="654558"/>
            <a:ext cx="575977" cy="577215"/>
            <a:chOff x="10607135" y="654558"/>
            <a:chExt cx="575977" cy="577215"/>
          </a:xfrm>
        </p:grpSpPr>
        <p:sp>
          <p:nvSpPr>
            <p:cNvPr id="26" name="AutoShape 4"/>
            <p:cNvSpPr/>
            <p:nvPr/>
          </p:nvSpPr>
          <p:spPr>
            <a:xfrm>
              <a:off x="10607135" y="654558"/>
              <a:ext cx="575977" cy="577215"/>
            </a:xfrm>
            <a:prstGeom prst="ellipse">
              <a:avLst/>
            </a:prstGeom>
            <a:solidFill>
              <a:srgbClr val="1369B2">
                <a:alpha val="100000"/>
              </a:srgbClr>
            </a:solidFill>
          </p:spPr>
        </p:sp>
        <p:sp>
          <p:nvSpPr>
            <p:cNvPr id="2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28" name="Group 6"/>
          <p:cNvGrpSpPr/>
          <p:nvPr/>
        </p:nvGrpSpPr>
        <p:grpSpPr>
          <a:xfrm rot="0">
            <a:off x="8879110" y="655129"/>
            <a:ext cx="575977" cy="576167"/>
            <a:chOff x="8879110" y="655129"/>
            <a:chExt cx="575977" cy="576167"/>
          </a:xfrm>
        </p:grpSpPr>
        <p:sp>
          <p:nvSpPr>
            <p:cNvPr id="29" name="AutoShape 7"/>
            <p:cNvSpPr/>
            <p:nvPr/>
          </p:nvSpPr>
          <p:spPr>
            <a:xfrm>
              <a:off x="8879110" y="655129"/>
              <a:ext cx="575977" cy="576167"/>
            </a:xfrm>
            <a:prstGeom prst="ellipse">
              <a:avLst/>
            </a:prstGeom>
            <a:solidFill>
              <a:srgbClr val="F79600">
                <a:alpha val="100000"/>
              </a:srgbClr>
            </a:solidFill>
          </p:spPr>
        </p:sp>
        <p:sp>
          <p:nvSpPr>
            <p:cNvPr id="30"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1" name="Group 9"/>
          <p:cNvGrpSpPr/>
          <p:nvPr/>
        </p:nvGrpSpPr>
        <p:grpSpPr>
          <a:xfrm rot="0">
            <a:off x="9743123" y="654558"/>
            <a:ext cx="577025" cy="577215"/>
            <a:chOff x="9743123" y="654558"/>
            <a:chExt cx="577025" cy="577215"/>
          </a:xfrm>
        </p:grpSpPr>
        <p:sp>
          <p:nvSpPr>
            <p:cNvPr id="32" name="AutoShape 10"/>
            <p:cNvSpPr/>
            <p:nvPr/>
          </p:nvSpPr>
          <p:spPr>
            <a:xfrm>
              <a:off x="9743123" y="654558"/>
              <a:ext cx="577025" cy="577215"/>
            </a:xfrm>
            <a:prstGeom prst="ellipse">
              <a:avLst/>
            </a:prstGeom>
            <a:solidFill>
              <a:srgbClr val="7F7F7F">
                <a:alpha val="100000"/>
              </a:srgbClr>
            </a:solidFill>
          </p:spPr>
        </p:sp>
        <p:sp>
          <p:nvSpPr>
            <p:cNvPr id="33"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4" name="Group 12"/>
          <p:cNvGrpSpPr/>
          <p:nvPr/>
        </p:nvGrpSpPr>
        <p:grpSpPr>
          <a:xfrm rot="0">
            <a:off x="7151180" y="654558"/>
            <a:ext cx="577025" cy="577215"/>
            <a:chOff x="7151180" y="654558"/>
            <a:chExt cx="577025" cy="577215"/>
          </a:xfrm>
        </p:grpSpPr>
        <p:sp>
          <p:nvSpPr>
            <p:cNvPr id="35" name="AutoShape 13"/>
            <p:cNvSpPr/>
            <p:nvPr/>
          </p:nvSpPr>
          <p:spPr>
            <a:xfrm>
              <a:off x="7151180" y="654558"/>
              <a:ext cx="577025" cy="577215"/>
            </a:xfrm>
            <a:prstGeom prst="ellipse">
              <a:avLst/>
            </a:prstGeom>
            <a:solidFill>
              <a:srgbClr val="1369B2">
                <a:alpha val="100000"/>
              </a:srgbClr>
            </a:solidFill>
          </p:spPr>
        </p:sp>
        <p:sp>
          <p:nvSpPr>
            <p:cNvPr id="36"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7" name="Group 15"/>
          <p:cNvGrpSpPr/>
          <p:nvPr/>
        </p:nvGrpSpPr>
        <p:grpSpPr>
          <a:xfrm rot="0">
            <a:off x="8015192" y="654558"/>
            <a:ext cx="577025" cy="577215"/>
            <a:chOff x="8015192" y="654558"/>
            <a:chExt cx="577025" cy="577215"/>
          </a:xfrm>
        </p:grpSpPr>
        <p:sp>
          <p:nvSpPr>
            <p:cNvPr id="38" name="AutoShape 16"/>
            <p:cNvSpPr/>
            <p:nvPr/>
          </p:nvSpPr>
          <p:spPr>
            <a:xfrm>
              <a:off x="8015192" y="654558"/>
              <a:ext cx="577025" cy="577215"/>
            </a:xfrm>
            <a:prstGeom prst="ellipse">
              <a:avLst/>
            </a:prstGeom>
            <a:solidFill>
              <a:srgbClr val="3992DB">
                <a:alpha val="100000"/>
              </a:srgbClr>
            </a:solidFill>
          </p:spPr>
        </p:sp>
        <p:sp>
          <p:nvSpPr>
            <p:cNvPr id="39"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0"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行级锁</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rot="0">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rot="0">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rot="0">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rot="0">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rot="0">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rot="0">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分表技术</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626870" y="2809240"/>
            <a:ext cx="1734820" cy="1106805"/>
          </a:xfrm>
          <a:prstGeom prst="rect">
            <a:avLst/>
          </a:prstGeom>
          <a:noFill/>
        </p:spPr>
        <p:txBody>
          <a:bodyPr vert="horz" wrap="square" lIns="91440" tIns="45720" rIns="91440" bIns="45720" rtlCol="0" anchor="t" anchorCtr="0">
            <a:normAutofit/>
          </a:bodyPr>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5.5</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分表技术</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11225" y="1678305"/>
            <a:ext cx="10272395" cy="4096385"/>
          </a:xfrm>
          <a:prstGeom prst="rect">
            <a:avLst/>
          </a:prstGeom>
          <a:noFill/>
        </p:spPr>
        <p:txBody>
          <a:bodyPr vert="horz" wrap="square" lIns="121920" tIns="60960" rIns="121920" bIns="0" rtlCol="0" anchor="t" anchorCtr="0">
            <a:normAutofit/>
          </a:bodyPr>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分表技术是将一张大表按照一定的规则分解成多张具有独立存储空间的实体表，这些实体表可以分布在同一块磁盘或不同的机器上。分表可以是垂直分割（分区）或水平分割（分表）。</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垂直分割（分区）将数据分段划分在多个位置存放，可以是同一块磁盘也可以在不同的机器上。水平分割（分表）将一张大表分解为若干个独立的实体表，每个表都对应三个文件：MYD数据文件、MYI索引文件、frm表结构文件。这些子表可以分布在同一块磁盘上，也可以在不同的机器上。</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在数据库分表中，分表的好处是减少锁表的几率，互不冲突，可以良好分散数据库压力。当接收到SQL时，会放入SQL执行队列，使用分析器分解SQL，按照分析结果进行数据的提取或者修改，返回处理结果。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rot="0">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rot="0">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rot="0">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rot="0">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rot="0">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rot="0">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分区技术</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626870" y="2809240"/>
            <a:ext cx="1734820" cy="1106805"/>
          </a:xfrm>
          <a:prstGeom prst="rect">
            <a:avLst/>
          </a:prstGeom>
          <a:noFill/>
        </p:spPr>
        <p:txBody>
          <a:bodyPr vert="horz" wrap="square" lIns="91440" tIns="45720" rIns="91440" bIns="45720" rtlCol="0" anchor="t" anchorCtr="0">
            <a:normAutofit/>
          </a:bodyPr>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6.6</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分区概述</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66545"/>
            <a:ext cx="10434320" cy="466407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分区是指根据一定的规则，数据库把一个表分解成多个更小的、更容易管理的部分。</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常用的MySQL分区类型：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1-RANGE分区：基于属于一个给定的连续区间的列值，把多行分配给分区（基于列）。</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2-LIST分区：类似于按RANGE分区，区别在于LIST分区是基于列值匹配一个离散值集合的某个值来进行选择（基于列值是固定值的）。</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3-HASH分区：基于用户自定义的表达式的返回值来进行分区选择，该表达式使用将要插入列表中的这些行的列值进行计算，这个函数可以包含mysql中有效的产生非负整数值的任何表达式。</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rot="0">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rot="0">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rot="0">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rot="0">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rot="0">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rot="0">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rPr>
              <a:t>存储引擎</a:t>
            </a:r>
            <a:endPar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504950" y="2809240"/>
            <a:ext cx="1856740" cy="1106805"/>
          </a:xfrm>
          <a:prstGeom prst="rect">
            <a:avLst/>
          </a:prstGeom>
          <a:noFill/>
        </p:spPr>
        <p:txBody>
          <a:bodyPr vert="horz" wrap="square" lIns="91440" tIns="45720" rIns="91440" bIns="45720" rtlCol="0" anchor="t" anchorCtr="0">
            <a:normAutofit fontScale="90000"/>
          </a:bodyPr>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10.1</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分区概述</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67815"/>
            <a:ext cx="10338435" cy="4206875"/>
          </a:xfrm>
          <a:prstGeom prst="rect">
            <a:avLst/>
          </a:prstGeom>
          <a:noFill/>
        </p:spPr>
        <p:txBody>
          <a:bodyPr vert="horz" wrap="square" lIns="121920" tIns="60960" rIns="121920" bIns="0" rtlCol="0" anchor="t" anchorCtr="0">
            <a:normAutofit/>
          </a:bodyPr>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4-KEY分区：类似于HASH分区，却别在于KEY分区只支持计算一列或者多列，且mysql服务器提供其自身的哈希函数。</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日常中用的比较多的就是RANGE,LIST分区</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实例：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TABLETEST{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store_idINT NOT NULL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PARTITION BYRANGE(store_id)(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PARTITION p0 VALUES LESSTHAN(6),</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PARTITION p1 VALUES LESSTHAN(11)</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分区概述</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0675"/>
            <a:ext cx="10368915" cy="4184015"/>
          </a:xfrm>
          <a:prstGeom prst="rect">
            <a:avLst/>
          </a:prstGeom>
          <a:noFill/>
        </p:spPr>
        <p:txBody>
          <a:bodyPr vert="horz" wrap="square" lIns="121920" tIns="60960" rIns="121920" bIns="0" rtlCol="0" anchor="t" anchorCtr="0">
            <a:normAutofit/>
          </a:bodyPr>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以上意思是 当store_id值小于6就会分配到p0分区 小于11则是p1分区</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TABLETEST{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store_idINT NOT NULL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PARTITION BYLIST(store_id)(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PARTITION p0 VALUES IN (1,2,3)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PARTITION p1 VALUES IN (4,5,6)</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593850"/>
            <a:ext cx="10335895" cy="3375660"/>
          </a:xfrm>
          <a:prstGeom prst="rect">
            <a:avLst/>
          </a:prstGeom>
        </p:spPr>
        <p:txBody>
          <a:bodyPr vert="horz" wrap="square" lIns="66008" tIns="33052" rIns="66008" bIns="33052" rtlCol="0" anchor="t" anchorCtr="0">
            <a:norm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分区管理包括添加、删除、重定义、合并、拆分分区的命令，这些操作都可以通过altertable 命令来实现。</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1、RANGE、LIST 分区管理</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（1）删除分区命令：</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ALTER TABLE tr DROP PARTITION p3;</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注意：删除分区删除表结构中的对应分区，同时删除该分区所有数据。</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分区</a:t>
            </a:r>
            <a:r>
              <a:rPr lang="zh-CN" alt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管理</a:t>
            </a:r>
            <a:endParaRPr lang="zh-CN" alt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分区管理</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741805"/>
            <a:ext cx="10332085" cy="4032885"/>
          </a:xfrm>
          <a:prstGeom prst="rect">
            <a:avLst/>
          </a:prstGeom>
          <a:noFill/>
        </p:spPr>
        <p:txBody>
          <a:bodyPr vert="horz" wrap="square" lIns="121920" tIns="60960" rIns="121920" bIns="0" rtlCol="0" anchor="t" anchorCtr="0">
            <a:normAutofit/>
          </a:bodyPr>
          <a:lstStyle/>
          <a:p>
            <a:pPr indent="457200" algn="just">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（2）新增分区命令：</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RANGE分区：</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ALTER TABLE members ADD PARTITION (PARTITION p3 VALUES LESS THAN (2010));</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注意：对于range分区，只能添加新分区只能添加到列表最大一端。</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LIST分区：</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ALTER TABLEttADD PARTITION (PARTITION p2 VALUES IN (7, 14, 21));</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注意：添加新分区的分区键值列表的任意值都不能是现有分区键列表已存在的。</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574165"/>
            <a:ext cx="10321925" cy="3395345"/>
          </a:xfrm>
          <a:prstGeom prst="rect">
            <a:avLst/>
          </a:prstGeom>
        </p:spPr>
        <p:txBody>
          <a:bodyPr vert="horz" wrap="square" lIns="66008" tIns="33052" rIns="66008" bIns="33052" rtlCol="0" anchor="t" anchorCtr="0">
            <a:noAutofit/>
          </a:bodyPr>
          <a:lstStyle/>
          <a:p>
            <a:pPr indent="457200" algn="l">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（3）重定义分区命令（拆分、合并）</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以range分区为例，拆分：</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ALTER TABLE members REORGANIZE PARTITION n0 INTO (</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PARTITION s0 VALUES LESS THAN (1960),</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PARTITION s1 VALUES LESS THAN (1970)</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合并（4个合成2个）：</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ALTER TABLE members REORGANIZE PARTITION p0,p1,p2,p3 INTO (</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PARTITION m0 VALUES LESS THAN (1980),</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PARTITION m1 VALUES LESS THAN (2000)</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分区管理</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分区管理</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57985"/>
            <a:ext cx="9943465" cy="4116705"/>
          </a:xfrm>
          <a:prstGeom prst="rect">
            <a:avLst/>
          </a:prstGeom>
          <a:noFill/>
        </p:spPr>
        <p:txBody>
          <a:bodyPr vert="horz" wrap="square" lIns="121920" tIns="60960" rIns="121920" bIns="0" rtlCol="0" anchor="t" anchorCtr="0">
            <a:normAutofit/>
          </a:bodyPr>
          <a:lstStyle/>
          <a:p>
            <a:pPr indent="0" algn="just" fontAlgn="auto">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2、HASH、KEY 分区管理</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0" lvl="2"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（1）增加分区命令 新增6个分区：</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marL="0" lvl="2"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ALTER TABLE clients ADD PARTITION PARTITIONS 6;</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marL="0" lvl="2" indent="457200" algn="l" fontAlgn="auto">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（2）减少分区数量命令</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减少4个分区：</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ALTER TABLE clients COALESCE PARTITION 4;</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rot="0">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rot="0">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rot="0">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rot="0">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rot="0">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rot="0">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5194935" cy="829945"/>
          </a:xfrm>
          <a:prstGeom prst="rect">
            <a:avLst/>
          </a:prstGeom>
          <a:noFill/>
        </p:spPr>
        <p:txBody>
          <a:bodyPr vert="horz" wrap="square" lIns="91440" tIns="45720" rIns="91440" bIns="45720" rtlCol="0" anchor="t" anchorCtr="0">
            <a:normAutofit fontScale="90000"/>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数据碎片与维护</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441450" y="2809240"/>
            <a:ext cx="1920240" cy="1201420"/>
          </a:xfrm>
          <a:prstGeom prst="rect">
            <a:avLst/>
          </a:prstGeom>
          <a:noFill/>
        </p:spPr>
        <p:txBody>
          <a:bodyPr vert="horz" wrap="square" lIns="91440" tIns="45720" rIns="91440" bIns="45720" rtlCol="0" anchor="t" anchorCtr="0">
            <a:normAutofit fontScale="90000"/>
          </a:bodyPr>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10.6</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数据碎片与维护</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57985"/>
            <a:ext cx="10332085" cy="4116705"/>
          </a:xfrm>
          <a:prstGeom prst="rect">
            <a:avLst/>
          </a:prstGeom>
          <a:noFill/>
        </p:spPr>
        <p:txBody>
          <a:bodyPr vert="horz" wrap="square" lIns="121920" tIns="60960" rIns="121920" bIns="0" rtlCol="0" anchor="t" anchorCtr="0">
            <a:normAutofit/>
          </a:bodyPr>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MySQL中碎片概念</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外部碎片</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首先。理解外部碎片的这个"外"是相对"页"来说的。外部碎片指的是由于分页而产生的碎片。比如，在现有的聚集索引中插入新的一行，这行真好导致现有的"页"空间无法满足容纳新的记录，从而导致了分页。这就是所谓的外部碎片。</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因为在MySQL中，新的"页"是随着数据的增长而不断产生的，而聚集索引要求行之间连续，所以很多情况下分页后和原来的页在磁盘上并不连续。</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由于分页会导致数据存储的不连续，这样就会大大提升IO消耗，造成读写性能下降；</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数据碎片与维护</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1310"/>
            <a:ext cx="9943465" cy="4183380"/>
          </a:xfrm>
          <a:prstGeom prst="rect">
            <a:avLst/>
          </a:prstGeom>
          <a:noFill/>
        </p:spPr>
        <p:txBody>
          <a:bodyPr vert="horz" wrap="square" lIns="121920" tIns="60960" rIns="121920" bIns="0" rtlCol="0" anchor="t" anchorCtr="0">
            <a:normAutofit/>
          </a:bodyPr>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TIP：</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在MySQL中，比"页"更大的单位是"区"。连续的64"页"的存储空间称为"区"（前提"页"的大小为16kB），"区"是作为磁盘分配的物理单元，所以当"页"分割如果跨区后，可能由于物理地址的不连续，需要多次切"区"进行查找数据的位置，从而也就需要更多的扫描，这样就增加了IO的消耗</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内部碎片</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内部碎片就像上面介绍"页分裂"时，由于插入空间的不足，附近的"页"也没有存储空间而需要新创建一个"页"，从而造成数据逻辑上连续但物理存储上不连续的情况。这就是内部碎片。</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数据碎片与维护</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43685"/>
            <a:ext cx="10375265" cy="423100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内部碎片会造成记录分布在更多的"页"中，而增加了扫描的"页"数，也会降低查询的性能。</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（1）使用"alter table表名engine=innodb"命令进行整理。</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alter tableTableForTestengine=innodb;</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show status from test like 'TableForTest';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（2）使用"optimize table 表名"语句进行整理</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optimize table 会重组表和索引的物理存储，减少对存储空间的使用和提升访问表时的IO效率。</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optimize table 操作支持存储引擎类型：INNODB、MYISAM、ARCHIVE、NDB；</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optimize table 操作会暂时锁住表，而且数据量越大，耗费的时间也越长。</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656715"/>
            <a:ext cx="10075545" cy="4404995"/>
          </a:xfrm>
          <a:prstGeom prst="rect">
            <a:avLst/>
          </a:prstGeom>
        </p:spPr>
        <p:txBody>
          <a:bodyPr vert="horz" wrap="square" lIns="66008" tIns="33052" rIns="66008" bIns="33052" rtlCol="0" anchor="t" anchorCtr="0"/>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存储引擎这个概念似乎只有mysql有，存储引擎不同，mysql呈现出来的特性也不同，适用场景就不同。其他数据库，没有听说过有存储引擎这个概念。但应该也有类似的机制。比如oracle、sqlserver都有OLTP（联机事务处理）、OLAP（联机分析处理）两种类型，分别适用于业务系统应用，数据仓库，可在安装时进行选择。</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查看mysql的存储引擎</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SHOW ENGINES</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如果要想查看数据库默认使用哪个引擎，可以通过使用命令：</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SHOW VARIABLES LIKE 'storage_engine';</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查看某个库下所有表使用的存储引擎</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show table status from 库名；</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8" name="AutoShape 10"/>
            <p:cNvSpPr/>
            <p:nvPr/>
          </p:nvSpPr>
          <p:spPr>
            <a:xfrm>
              <a:off x="9743123" y="654558"/>
              <a:ext cx="577025" cy="577215"/>
            </a:xfrm>
            <a:prstGeom prst="ellipse">
              <a:avLst/>
            </a:prstGeom>
            <a:solidFill>
              <a:srgbClr val="7F7F7F">
                <a:alpha val="100000"/>
              </a:srgbClr>
            </a:solidFill>
          </p:spPr>
        </p:sp>
        <p:sp>
          <p:nvSpPr>
            <p:cNvPr id="9"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zh-CN" alt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什么是</a:t>
            </a: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存储引擎</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620520"/>
            <a:ext cx="10092055" cy="3001010"/>
          </a:xfrm>
          <a:prstGeom prst="rect">
            <a:avLst/>
          </a:prstGeom>
        </p:spPr>
        <p:txBody>
          <a:bodyPr vert="horz" wrap="square" lIns="123825" tIns="123825" rIns="57150" bIns="123825" rtlCol="0" anchor="t" anchorCtr="0">
            <a:norm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optimize table 操作后，使用不同存储引擎的表的变化。</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对于MYISAM存储引擎：</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如果表已有被删除的行或拆分行，修复该表。</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如果未对索引页面进行排序，对它们进行排序。</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如果表的统计信息不是最新的（并且无法通过对索引进行排序来完成修复），更新它们。</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数据碎片与维护</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54" name="图片 154" descr="G:\微信文件\WeChat Files\wxid_ot2heq0975v922\FileStorage\Temp\1690775015610.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587500" y="4572000"/>
            <a:ext cx="6421120" cy="1529080"/>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数据碎片与维护</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64005"/>
            <a:ext cx="10325100" cy="475551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optimize table 操作对InnoDB的普通表和分区表使用online DDL,从而减少了并发DML操作的停机时间。</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optimize table操作在以下条件下使用"表复制"方法重建表：</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启用old_alter_table系统变量时</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启用mysqld-skip-new选项时</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optimize table 操作对于包含FULLTEXT索引的InnoDB表不支持online DDL。而是使用复制表的方法。</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针对InnoDB存储引擎，考虑服务器将要处理的事务的工作负载：</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预计系统中有一定程度的碎片，且InnoDB存储引擎已经填充了93%的页面，可以进行整理碎片，从而回收空间删除操作可能会留下空白</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TIP：optimize table操作是只适用于独立表空间。</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数据碎片与维护</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11225" y="1591310"/>
            <a:ext cx="10272395" cy="2277110"/>
          </a:xfrm>
          <a:prstGeom prst="rect">
            <a:avLst/>
          </a:prstGeom>
          <a:noFill/>
        </p:spPr>
        <p:txBody>
          <a:bodyPr vert="horz" wrap="square" lIns="121920" tIns="60960" rIns="121920" bIns="0" rtlCol="0" anchor="t" anchorCtr="0">
            <a:normAutofit/>
          </a:bodyPr>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（3）使用填充因子</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重建索引可解决问题，但存在代价，会阻塞并影响使用，数据量大（索引超百兆）时耗时久。填充因子可控制页空间使用，默认值（0 或 100 ）下页 100% 用，易因 “update”“insert” 致页空间不足分页。例如：对于填充因子设置为80来说，那么就代表一"页"空间要预留20%，为以后的"insert"、"update"操作留出空闲的空间，从而减少分页的次数。</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rot="0">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rot="0">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rot="0">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rot="0">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rot="0">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rot="0">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本章小结</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本章小结</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23060"/>
            <a:ext cx="10267950" cy="415163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数据库优化是提高数据库性能的关键步骤。在本章中，我们讨论了查询优化、索引优化、数据存储和设计、硬</a:t>
            </a:r>
            <a:r>
              <a:rPr lang="en-US">
                <a:solidFill>
                  <a:schemeClr val="tx1">
                    <a:alpha val="100000"/>
                  </a:schemeClr>
                </a:solidFill>
                <a:latin typeface="微软雅黑" panose="020B0503020204020204" charset="-122"/>
                <a:ea typeface="微软雅黑" panose="020B0503020204020204" charset="-122"/>
                <a:cs typeface="微软雅黑" panose="020B0503020204020204" charset="-122"/>
              </a:rPr>
              <a:t>件与配置优化、数据库管理策略以及应用代码优化等方面的内容。</a:t>
            </a:r>
            <a:endParaRPr lang="en-US">
              <a:solidFill>
                <a:schemeClr val="tx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chemeClr val="tx1">
                    <a:alpha val="100000"/>
                  </a:schemeClr>
                </a:solidFill>
                <a:latin typeface="微软雅黑" panose="020B0503020204020204" charset="-122"/>
                <a:ea typeface="微软雅黑" panose="020B0503020204020204" charset="-122"/>
                <a:cs typeface="微软雅黑" panose="020B0503020204020204" charset="-122"/>
              </a:rPr>
              <a:t>1.查询优化是数据库优化的重要方面之一。通过选择正确的查询语句、使用合适的索引和避免使用子查询、连接等可以提高查询效率。此外，查询优化器也可以帮助优化查询性能。</a:t>
            </a:r>
            <a:endParaRPr lang="en-US">
              <a:solidFill>
                <a:schemeClr val="tx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chemeClr val="tx1">
                    <a:alpha val="100000"/>
                  </a:schemeClr>
                </a:solidFill>
                <a:latin typeface="微软雅黑" panose="020B0503020204020204" charset="-122"/>
                <a:ea typeface="微软雅黑" panose="020B0503020204020204" charset="-122"/>
                <a:cs typeface="微软雅黑" panose="020B0503020204020204" charset="-122"/>
              </a:rPr>
              <a:t>2.索引是提高数据库性能的重要工具。通过创建合适的索引，可以加速查询并减少查询的响应时间。但是，过多的索引会导致额外的存储空间和性能开销。因此，需要根据具体情况来平衡。</a:t>
            </a:r>
            <a:endParaRPr lang="en-US">
              <a:solidFill>
                <a:schemeClr val="tx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chemeClr val="tx1">
                    <a:alpha val="100000"/>
                  </a:schemeClr>
                </a:solidFill>
                <a:latin typeface="微软雅黑" panose="020B0503020204020204" charset="-122"/>
                <a:ea typeface="微软雅黑" panose="020B0503020204020204" charset="-122"/>
                <a:cs typeface="微软雅黑" panose="020B0503020204020204" charset="-122"/>
              </a:rPr>
              <a:t>3.数</a:t>
            </a: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据存储和设计对数据库性能有很大的影响。为了提高性能，应该遵循规范化原则，减少数据冗余和不一致性。此外，反规范化可以提高查询性能，但需要权衡其带来的额外复杂性和维护成本。</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本章小结</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11225" y="1563370"/>
            <a:ext cx="10368915" cy="4211320"/>
          </a:xfrm>
          <a:prstGeom prst="rect">
            <a:avLst/>
          </a:prstGeom>
          <a:noFill/>
        </p:spPr>
        <p:txBody>
          <a:bodyPr vert="horz" wrap="square" lIns="121920" tIns="60960" rIns="121920" bIns="0" rtlCol="0" anchor="t" anchorCtr="0"/>
          <a:lstStyle/>
          <a:p>
            <a:pPr indent="457200" algn="just">
              <a:lnSpc>
                <a:spcPct val="150000"/>
              </a:lnSpc>
            </a:pPr>
            <a:r>
              <a:rPr lang="en-US">
                <a:solidFill>
                  <a:schemeClr val="tx1">
                    <a:alpha val="100000"/>
                  </a:schemeClr>
                </a:solidFill>
                <a:latin typeface="微软雅黑" panose="020B0503020204020204" charset="-122"/>
                <a:ea typeface="微软雅黑" panose="020B0503020204020204" charset="-122"/>
                <a:cs typeface="微软雅黑" panose="020B0503020204020204" charset="-122"/>
              </a:rPr>
              <a:t>4.硬件配置对数据库性能有很大的影响。通过使用更快的CPU、更多的内存和更快的磁盘，可以显著提高数据库性能。此外，合理的配置参数也可以提高数据库的性能和响应时间。</a:t>
            </a:r>
            <a:endParaRPr lang="en-US">
              <a:solidFill>
                <a:schemeClr val="tx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chemeClr val="tx1">
                    <a:alpha val="100000"/>
                  </a:schemeClr>
                </a:solidFill>
                <a:latin typeface="微软雅黑" panose="020B0503020204020204" charset="-122"/>
                <a:ea typeface="微软雅黑" panose="020B0503020204020204" charset="-122"/>
                <a:cs typeface="微软雅黑" panose="020B0503020204020204" charset="-122"/>
              </a:rPr>
              <a:t>5.数据库管理策略包括定期备份、日志管理、监控和调优等。这些策略有助于确保数据库的高可用性和稳定性，并在发生故障时可以快速恢复数据。同时，通过监控和调优，可以及时发现并解决性能瓶颈。</a:t>
            </a:r>
            <a:endParaRPr lang="en-US">
              <a:solidFill>
                <a:schemeClr val="tx1">
                  <a:alpha val="100000"/>
                </a:scheme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chemeClr val="tx1">
                    <a:alpha val="100000"/>
                  </a:schemeClr>
                </a:solidFill>
                <a:latin typeface="微软雅黑" panose="020B0503020204020204" charset="-122"/>
                <a:ea typeface="微软雅黑" panose="020B0503020204020204" charset="-122"/>
                <a:cs typeface="微软雅黑" panose="020B0503020204020204" charset="-122"/>
              </a:rPr>
              <a:t>6.</a:t>
            </a: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应用代码也会影响数据库的性能。通过优化应用程序代码，可以减少对数据库的访问次数，并提高查询效率。此外，使用缓存技术可以减少对数据库的频繁访问，特别是在高流量的场景下，可以显著提升性能。</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总之，数据库优化是一个多方面的过程，需要综合考虑硬件、软件、设计和查询等多个方面。通过对这些方面的优化，可以提高数据库的性能和响应时间，从而更好地支持应用程序的需求。</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存储引擎的选择</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43380"/>
            <a:ext cx="10422890" cy="3832860"/>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mysql的常见存储引擎</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的存储引擎种类繁多，五花八门。像oracle、sqlserver的类型是在安装时候就要指定，之后不能再改。但mysql不同，它可以同时存在多种存储引擎，这个表用这种存储引擎，那个表用另一种，而且表的存储引擎还可以修改，问你死未。由于存储引擎涉及数据库不同的存储机制，表选择不同的存储引擎，可以得到不同的效果，如较高的性能，体现了灵活的一面。mysql确实是数据库界的一个异类，数据库中的战斗鸡。</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mysql常用的存储引擎有以下几种：</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1-innoDB</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默认的存储引擎。最大特点是支持事务,支持外键,支持提交、回滚和紧急恢复功能来保护数据。它还支持行级锁定。当在多用户环境中使用时，它的“一致非锁定读取”提高了性能。它将数据存储在集群索引中，从而减少了基于主键的查询的I/O。</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496060"/>
            <a:ext cx="10160635" cy="3690620"/>
          </a:xfrm>
          <a:prstGeom prst="rect">
            <a:avLst/>
          </a:prstGeom>
        </p:spPr>
        <p:txBody>
          <a:bodyPr vert="horz" wrap="square" lIns="123825" tIns="123825" rIns="57150" bIns="123825" rtlCol="0" anchor="t" anchorCtr="0">
            <a:no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使用MyISAM引擎创建数据库，将产生3个文件。文件的名字以表名字开始，扩展名之处文件类型：frm文件存储表定义、数据文件的扩展名为.MYD（MYData）、索引文件的扩展名时.MYI（MYIndex）。</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2-myISAM</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该存储引擎管理非事务性表，提供高速存储和检索，支持全文搜索。MyISAM基于ISAM存储引擎，并对其进行扩展。ISAM（Indexed Sequential Access Method，索引顺序存取方法）是1964年由BM提出的。类似多叉平衡树，总之就是利于查找。myISAM是在Web、数据仓储和其他应用环境下最常使用的存储引擎之一。MyISAM拥有较高的插入、查询速度，但不支持事务。</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rot="0">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存储引擎的选择</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rot="0">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rot="0">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rot="0">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rot="0">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rot="0">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存储引擎的选择</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42415"/>
            <a:ext cx="10301605" cy="4469130"/>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InnoDB 与 MyISAM 存储引擎的关键差异：</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事务：InnoDB 支持事务，SQL 默认自动提交影响速度，建议多条 SQL 用 begin 和 commit 包成事务；MyISAM 不支持。</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外键：InnoDB 支持外键，含外键的表转 MyISAM 会失败；MyISAM 不支持。</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索引：InnoDB 是聚集索引，数据与索引绑定，需主键，辅助索引查两次；MyISAM 是非聚集索引，数据与索引分离，主键和辅助索引独立。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计数：InnoDB 不存表行数，count () 需全表扫；MyISAM 用变量存行数，count () 读变量速度快。</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全文索引：InnoDB 早期不支持全文索引（新版已支持 ），MyISAM 支持，查询效率 MyISAM 高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tags/tag1.xml><?xml version="1.0" encoding="utf-8"?>
<p:tagLst xmlns:p="http://schemas.openxmlformats.org/presentationml/2006/main">
  <p:tag name="KSO_WM_DIAGRAM_VIRTUALLY_FRAME" val="{&quot;height&quot;:282,&quot;left&quot;:230,&quot;top&quot;:156,&quot;width&quot;:508.8152755905512}"/>
</p:tagLst>
</file>

<file path=ppt/tags/tag10.xml><?xml version="1.0" encoding="utf-8"?>
<p:tagLst xmlns:p="http://schemas.openxmlformats.org/presentationml/2006/main">
  <p:tag name="KSO_WM_DIAGRAM_VIRTUALLY_FRAME" val="{&quot;height&quot;:282,&quot;left&quot;:230,&quot;top&quot;:156,&quot;width&quot;:508.8152755905512}"/>
</p:tagLst>
</file>

<file path=ppt/tags/tag11.xml><?xml version="1.0" encoding="utf-8"?>
<p:tagLst xmlns:p="http://schemas.openxmlformats.org/presentationml/2006/main">
  <p:tag name="KSO_WM_DIAGRAM_VIRTUALLY_FRAME" val="{&quot;height&quot;:282,&quot;left&quot;:230,&quot;top&quot;:156,&quot;width&quot;:508.8152755905512}"/>
</p:tagLst>
</file>

<file path=ppt/tags/tag12.xml><?xml version="1.0" encoding="utf-8"?>
<p:tagLst xmlns:p="http://schemas.openxmlformats.org/presentationml/2006/main">
  <p:tag name="KSO_WM_DIAGRAM_VIRTUALLY_FRAME" val="{&quot;height&quot;:282,&quot;left&quot;:230,&quot;top&quot;:156,&quot;width&quot;:508.8152755905512}"/>
</p:tagLst>
</file>

<file path=ppt/tags/tag13.xml><?xml version="1.0" encoding="utf-8"?>
<p:tagLst xmlns:p="http://schemas.openxmlformats.org/presentationml/2006/main">
  <p:tag name="KSO_WM_DIAGRAM_VIRTUALLY_FRAME" val="{&quot;height&quot;:282,&quot;left&quot;:230,&quot;top&quot;:156,&quot;width&quot;:508.8152755905512}"/>
</p:tagLst>
</file>

<file path=ppt/tags/tag14.xml><?xml version="1.0" encoding="utf-8"?>
<p:tagLst xmlns:p="http://schemas.openxmlformats.org/presentationml/2006/main">
  <p:tag name="KSO_WM_DIAGRAM_VIRTUALLY_FRAME" val="{&quot;height&quot;:282,&quot;left&quot;:230,&quot;top&quot;:156,&quot;width&quot;:508.8152755905512}"/>
</p:tagLst>
</file>

<file path=ppt/tags/tag15.xml><?xml version="1.0" encoding="utf-8"?>
<p:tagLst xmlns:p="http://schemas.openxmlformats.org/presentationml/2006/main">
  <p:tag name="KSO_WM_DIAGRAM_VIRTUALLY_FRAME" val="{&quot;height&quot;:282,&quot;left&quot;:230,&quot;top&quot;:156,&quot;width&quot;:508.8152755905512}"/>
</p:tagLst>
</file>

<file path=ppt/tags/tag16.xml><?xml version="1.0" encoding="utf-8"?>
<p:tagLst xmlns:p="http://schemas.openxmlformats.org/presentationml/2006/main">
  <p:tag name="KSO_WM_DIAGRAM_VIRTUALLY_FRAME" val="{&quot;height&quot;:282,&quot;left&quot;:230,&quot;top&quot;:156,&quot;width&quot;:508.8152755905512}"/>
</p:tagLst>
</file>

<file path=ppt/tags/tag17.xml><?xml version="1.0" encoding="utf-8"?>
<p:tagLst xmlns:p="http://schemas.openxmlformats.org/presentationml/2006/main">
  <p:tag name="KSO_WM_DIAGRAM_VIRTUALLY_FRAME" val="{&quot;height&quot;:282,&quot;left&quot;:230,&quot;top&quot;:156,&quot;width&quot;:508.8152755905512}"/>
</p:tagLst>
</file>

<file path=ppt/tags/tag18.xml><?xml version="1.0" encoding="utf-8"?>
<p:tagLst xmlns:p="http://schemas.openxmlformats.org/presentationml/2006/main">
  <p:tag name="KSO_WM_DIAGRAM_VIRTUALLY_FRAME" val="{&quot;height&quot;:282,&quot;left&quot;:230,&quot;top&quot;:156,&quot;width&quot;:508.8152755905512}"/>
</p:tagLst>
</file>

<file path=ppt/tags/tag19.xml><?xml version="1.0" encoding="utf-8"?>
<p:tagLst xmlns:p="http://schemas.openxmlformats.org/presentationml/2006/main">
  <p:tag name="KSO_WM_DIAGRAM_VIRTUALLY_FRAME" val="{&quot;height&quot;:282,&quot;left&quot;:230,&quot;top&quot;:156,&quot;width&quot;:508.8152755905512}"/>
</p:tagLst>
</file>

<file path=ppt/tags/tag2.xml><?xml version="1.0" encoding="utf-8"?>
<p:tagLst xmlns:p="http://schemas.openxmlformats.org/presentationml/2006/main">
  <p:tag name="KSO_WM_DIAGRAM_VIRTUALLY_FRAME" val="{&quot;height&quot;:282,&quot;left&quot;:230,&quot;top&quot;:156,&quot;width&quot;:508.8152755905512}"/>
</p:tagLst>
</file>

<file path=ppt/tags/tag20.xml><?xml version="1.0" encoding="utf-8"?>
<p:tagLst xmlns:p="http://schemas.openxmlformats.org/presentationml/2006/main">
  <p:tag name="KSO_WM_DIAGRAM_VIRTUALLY_FRAME" val="{&quot;height&quot;:282,&quot;left&quot;:230,&quot;top&quot;:156,&quot;width&quot;:508.8152755905512}"/>
</p:tagLst>
</file>

<file path=ppt/tags/tag21.xml><?xml version="1.0" encoding="utf-8"?>
<p:tagLst xmlns:p="http://schemas.openxmlformats.org/presentationml/2006/main">
  <p:tag name="KSO_WM_DIAGRAM_VIRTUALLY_FRAME" val="{&quot;height&quot;:282,&quot;left&quot;:230,&quot;top&quot;:156,&quot;width&quot;:508.8152755905512}"/>
</p:tagLst>
</file>

<file path=ppt/tags/tag22.xml><?xml version="1.0" encoding="utf-8"?>
<p:tagLst xmlns:p="http://schemas.openxmlformats.org/presentationml/2006/main">
  <p:tag name="KSO_WM_DIAGRAM_VIRTUALLY_FRAME" val="{&quot;height&quot;:282,&quot;left&quot;:230,&quot;top&quot;:156,&quot;width&quot;:508.8152755905512}"/>
</p:tagLst>
</file>

<file path=ppt/tags/tag23.xml><?xml version="1.0" encoding="utf-8"?>
<p:tagLst xmlns:p="http://schemas.openxmlformats.org/presentationml/2006/main">
  <p:tag name="KSO_WM_DIAGRAM_VIRTUALLY_FRAME" val="{&quot;height&quot;:282,&quot;left&quot;:230,&quot;top&quot;:156,&quot;width&quot;:508.8152755905512}"/>
</p:tagLst>
</file>

<file path=ppt/tags/tag24.xml><?xml version="1.0" encoding="utf-8"?>
<p:tagLst xmlns:p="http://schemas.openxmlformats.org/presentationml/2006/main">
  <p:tag name="KSO_WM_DIAGRAM_VIRTUALLY_FRAME" val="{&quot;height&quot;:282,&quot;left&quot;:230,&quot;top&quot;:156,&quot;width&quot;:508.8152755905512}"/>
</p:tagLst>
</file>

<file path=ppt/tags/tag25.xml><?xml version="1.0" encoding="utf-8"?>
<p:tagLst xmlns:p="http://schemas.openxmlformats.org/presentationml/2006/main">
  <p:tag name="KSO_WM_DIAGRAM_VIRTUALLY_FRAME" val="{&quot;height&quot;:282,&quot;left&quot;:230,&quot;top&quot;:156,&quot;width&quot;:508.8152755905512}"/>
</p:tagLst>
</file>

<file path=ppt/tags/tag26.xml><?xml version="1.0" encoding="utf-8"?>
<p:tagLst xmlns:p="http://schemas.openxmlformats.org/presentationml/2006/main">
  <p:tag name="KSO_WM_DIAGRAM_VIRTUALLY_FRAME" val="{&quot;height&quot;:282,&quot;left&quot;:230,&quot;top&quot;:156,&quot;width&quot;:508.8152755905512}"/>
</p:tagLst>
</file>

<file path=ppt/tags/tag27.xml><?xml version="1.0" encoding="utf-8"?>
<p:tagLst xmlns:p="http://schemas.openxmlformats.org/presentationml/2006/main">
  <p:tag name="KSO_WM_DIAGRAM_VIRTUALLY_FRAME" val="{&quot;height&quot;:282,&quot;left&quot;:230,&quot;top&quot;:156,&quot;width&quot;:508.8152755905512}"/>
</p:tagLst>
</file>

<file path=ppt/tags/tag28.xml><?xml version="1.0" encoding="utf-8"?>
<p:tagLst xmlns:p="http://schemas.openxmlformats.org/presentationml/2006/main">
  <p:tag name="KSO_WM_DIAGRAM_VIRTUALLY_FRAME" val="{&quot;height&quot;:282,&quot;left&quot;:230,&quot;top&quot;:156,&quot;width&quot;:508.8152755905512}"/>
</p:tagLst>
</file>

<file path=ppt/tags/tag29.xml><?xml version="1.0" encoding="utf-8"?>
<p:tagLst xmlns:p="http://schemas.openxmlformats.org/presentationml/2006/main">
  <p:tag name="KSO_WM_DIAGRAM_VIRTUALLY_FRAME" val="{&quot;height&quot;:282,&quot;left&quot;:230,&quot;top&quot;:156,&quot;width&quot;:508.8152755905512}"/>
</p:tagLst>
</file>

<file path=ppt/tags/tag3.xml><?xml version="1.0" encoding="utf-8"?>
<p:tagLst xmlns:p="http://schemas.openxmlformats.org/presentationml/2006/main">
  <p:tag name="KSO_WM_DIAGRAM_VIRTUALLY_FRAME" val="{&quot;height&quot;:282,&quot;left&quot;:230,&quot;top&quot;:156,&quot;width&quot;:508.8152755905512}"/>
</p:tagLst>
</file>

<file path=ppt/tags/tag30.xml><?xml version="1.0" encoding="utf-8"?>
<p:tagLst xmlns:p="http://schemas.openxmlformats.org/presentationml/2006/main">
  <p:tag name="KSO_WM_DIAGRAM_VIRTUALLY_FRAME" val="{&quot;height&quot;:282,&quot;left&quot;:230,&quot;top&quot;:156,&quot;width&quot;:508.8152755905512}"/>
</p:tagLst>
</file>

<file path=ppt/tags/tag31.xml><?xml version="1.0" encoding="utf-8"?>
<p:tagLst xmlns:p="http://schemas.openxmlformats.org/presentationml/2006/main">
  <p:tag name="KSO_WM_DIAGRAM_VIRTUALLY_FRAME" val="{&quot;height&quot;:282,&quot;left&quot;:230,&quot;top&quot;:156,&quot;width&quot;:508.8152755905512}"/>
</p:tagLst>
</file>

<file path=ppt/tags/tag32.xml><?xml version="1.0" encoding="utf-8"?>
<p:tagLst xmlns:p="http://schemas.openxmlformats.org/presentationml/2006/main">
  <p:tag name="KSO_WM_DIAGRAM_VIRTUALLY_FRAME" val="{&quot;height&quot;:282,&quot;left&quot;:230,&quot;top&quot;:156,&quot;width&quot;:508.8152755905512}"/>
</p:tagLst>
</file>

<file path=ppt/tags/tag33.xml><?xml version="1.0" encoding="utf-8"?>
<p:tagLst xmlns:p="http://schemas.openxmlformats.org/presentationml/2006/main">
  <p:tag name="KSO_WM_DIAGRAM_VIRTUALLY_FRAME" val="{&quot;height&quot;:282,&quot;left&quot;:230,&quot;top&quot;:156,&quot;width&quot;:508.8152755905512}"/>
</p:tagLst>
</file>

<file path=ppt/tags/tag34.xml><?xml version="1.0" encoding="utf-8"?>
<p:tagLst xmlns:p="http://schemas.openxmlformats.org/presentationml/2006/main">
  <p:tag name="KSO_WM_DIAGRAM_VIRTUALLY_FRAME" val="{&quot;height&quot;:282,&quot;left&quot;:230,&quot;top&quot;:156,&quot;width&quot;:508.8152755905512}"/>
</p:tagLst>
</file>

<file path=ppt/tags/tag35.xml><?xml version="1.0" encoding="utf-8"?>
<p:tagLst xmlns:p="http://schemas.openxmlformats.org/presentationml/2006/main">
  <p:tag name="KSO_WM_DIAGRAM_VIRTUALLY_FRAME" val="{&quot;height&quot;:282,&quot;left&quot;:230,&quot;top&quot;:156,&quot;width&quot;:508.8152755905512}"/>
</p:tagLst>
</file>

<file path=ppt/tags/tag36.xml><?xml version="1.0" encoding="utf-8"?>
<p:tagLst xmlns:p="http://schemas.openxmlformats.org/presentationml/2006/main">
  <p:tag name="KSO_WM_DIAGRAM_VIRTUALLY_FRAME" val="{&quot;height&quot;:282,&quot;left&quot;:230,&quot;top&quot;:156,&quot;width&quot;:508.8152755905512}"/>
</p:tagLst>
</file>

<file path=ppt/tags/tag37.xml><?xml version="1.0" encoding="utf-8"?>
<p:tagLst xmlns:p="http://schemas.openxmlformats.org/presentationml/2006/main">
  <p:tag name="commondata" val="eyJoZGlkIjoiM2I1ZTlhMjVjZDY4ZWNjYjI0MjFkOTg2M2QyZmRlMmYifQ=="/>
</p:tagLst>
</file>

<file path=ppt/tags/tag4.xml><?xml version="1.0" encoding="utf-8"?>
<p:tagLst xmlns:p="http://schemas.openxmlformats.org/presentationml/2006/main">
  <p:tag name="KSO_WM_DIAGRAM_VIRTUALLY_FRAME" val="{&quot;height&quot;:282,&quot;left&quot;:230,&quot;top&quot;:156,&quot;width&quot;:508.8152755905512}"/>
</p:tagLst>
</file>

<file path=ppt/tags/tag5.xml><?xml version="1.0" encoding="utf-8"?>
<p:tagLst xmlns:p="http://schemas.openxmlformats.org/presentationml/2006/main">
  <p:tag name="KSO_WM_DIAGRAM_VIRTUALLY_FRAME" val="{&quot;height&quot;:282,&quot;left&quot;:230,&quot;top&quot;:156,&quot;width&quot;:508.8152755905512}"/>
</p:tagLst>
</file>

<file path=ppt/tags/tag6.xml><?xml version="1.0" encoding="utf-8"?>
<p:tagLst xmlns:p="http://schemas.openxmlformats.org/presentationml/2006/main">
  <p:tag name="KSO_WM_DIAGRAM_VIRTUALLY_FRAME" val="{&quot;height&quot;:282,&quot;left&quot;:230,&quot;top&quot;:156,&quot;width&quot;:508.8152755905512}"/>
</p:tagLst>
</file>

<file path=ppt/tags/tag7.xml><?xml version="1.0" encoding="utf-8"?>
<p:tagLst xmlns:p="http://schemas.openxmlformats.org/presentationml/2006/main">
  <p:tag name="KSO_WM_DIAGRAM_VIRTUALLY_FRAME" val="{&quot;height&quot;:282,&quot;left&quot;:230,&quot;top&quot;:156,&quot;width&quot;:508.8152755905512}"/>
</p:tagLst>
</file>

<file path=ppt/tags/tag8.xml><?xml version="1.0" encoding="utf-8"?>
<p:tagLst xmlns:p="http://schemas.openxmlformats.org/presentationml/2006/main">
  <p:tag name="KSO_WM_DIAGRAM_VIRTUALLY_FRAME" val="{&quot;height&quot;:282,&quot;left&quot;:230,&quot;top&quot;:156,&quot;width&quot;:508.8152755905512}"/>
</p:tagLst>
</file>

<file path=ppt/tags/tag9.xml><?xml version="1.0" encoding="utf-8"?>
<p:tagLst xmlns:p="http://schemas.openxmlformats.org/presentationml/2006/main">
  <p:tag name="KSO_WM_DIAGRAM_VIRTUALLY_FRAME" val="{&quot;height&quot;:282,&quot;left&quot;:230,&quot;top&quot;:156,&quot;width&quot;:508.8152755905512}"/>
</p:tagLst>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F79600"/>
      </a:accent1>
      <a:accent2>
        <a:srgbClr val="F79600"/>
      </a:accent2>
      <a:accent3>
        <a:srgbClr val="F79600"/>
      </a:accent3>
      <a:accent4>
        <a:srgbClr val="F79600"/>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F79600"/>
      </a:accent1>
      <a:accent2>
        <a:srgbClr val="F79600"/>
      </a:accent2>
      <a:accent3>
        <a:srgbClr val="F79600"/>
      </a:accent3>
      <a:accent4>
        <a:srgbClr val="F79600"/>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13386</Words>
  <Application>WPS 演示</Application>
  <PresentationFormat>On-screen Show (4:3)</PresentationFormat>
  <Paragraphs>511</Paragraphs>
  <Slides>65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65</vt:i4>
      </vt:variant>
    </vt:vector>
  </HeadingPairs>
  <TitlesOfParts>
    <vt:vector size="74" baseType="lpstr">
      <vt:lpstr>Arial</vt:lpstr>
      <vt:lpstr>宋体</vt:lpstr>
      <vt:lpstr>Wingdings</vt:lpstr>
      <vt:lpstr>微软雅黑</vt:lpstr>
      <vt:lpstr>Calibri</vt:lpstr>
      <vt:lpstr>Arial Unicode MS</vt:lpstr>
      <vt:lpstr>Source Han Sans K Bold</vt:lpstr>
      <vt:lpstr>Yu Gothic UI Semibold</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张云岗</cp:lastModifiedBy>
  <cp:revision>48</cp:revision>
  <dcterms:created xsi:type="dcterms:W3CDTF">2006-08-16T00:00:00Z</dcterms:created>
  <dcterms:modified xsi:type="dcterms:W3CDTF">2025-08-05T15:51:09Z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52E7C8AEACC84C28BFE12D314C02EB35_12</vt:lpwstr>
  </property>
  <property fmtid="{D5CDD505-2E9C-101B-9397-08002B2CF9AE}" pid="3" name="KSOProductBuildVer">
    <vt:lpwstr>2052-12.1.0.18276</vt:lpwstr>
  </property>
</Properties>
</file>